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fntdata" ContentType="application/x-fontdat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Lst>
  <p:notesMasterIdLst>
    <p:notesMasterId r:id="rId11"/>
  </p:notesMasterIdLst>
  <p:sldIdLst>
    <p:sldId id="256" r:id="rId2"/>
    <p:sldId id="257" r:id="rId3"/>
    <p:sldId id="258" r:id="rId4"/>
    <p:sldId id="259" r:id="rId5"/>
    <p:sldId id="260" r:id="rId6"/>
    <p:sldId id="261" r:id="rId7"/>
    <p:sldId id="262" r:id="rId8"/>
    <p:sldId id="263" r:id="rId9"/>
    <p:sldId id="264" r:id="rId10"/>
  </p:sldIdLst>
  <p:sldSz cx="12192000" cy="6858000"/>
  <p:notesSz cx="6858000" cy="9144000"/>
  <p:embeddedFontLst>
    <p:embeddedFont>
      <p:font typeface="Calibri" panose="020F0502020204030204" pitchFamily="34" charset="0"/>
      <p:regular r:id="rId12"/>
      <p:bold r:id="rId13"/>
      <p:italic r:id="rId14"/>
      <p:boldItalic r:id="rId1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customXml" Target="../customXml/item1.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customXml" Target="../customXml/item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a Bachmann" userId="c3a1f1b5-d99c-4250-b56d-99e097d4f5c4" providerId="ADAL" clId="{E1C8E1F2-1A40-4EE0-884E-3B3A069A37F5}"/>
    <pc:docChg chg="modSld">
      <pc:chgData name="Anna Bachmann" userId="c3a1f1b5-d99c-4250-b56d-99e097d4f5c4" providerId="ADAL" clId="{E1C8E1F2-1A40-4EE0-884E-3B3A069A37F5}" dt="2023-06-15T22:21:08.638" v="9" actId="20577"/>
      <pc:docMkLst>
        <pc:docMk/>
      </pc:docMkLst>
      <pc:sldChg chg="modSp mod">
        <pc:chgData name="Anna Bachmann" userId="c3a1f1b5-d99c-4250-b56d-99e097d4f5c4" providerId="ADAL" clId="{E1C8E1F2-1A40-4EE0-884E-3B3A069A37F5}" dt="2023-06-15T22:21:08.638" v="9" actId="20577"/>
        <pc:sldMkLst>
          <pc:docMk/>
          <pc:sldMk cId="0" sldId="256"/>
        </pc:sldMkLst>
        <pc:spChg chg="mod">
          <ac:chgData name="Anna Bachmann" userId="c3a1f1b5-d99c-4250-b56d-99e097d4f5c4" providerId="ADAL" clId="{E1C8E1F2-1A40-4EE0-884E-3B3A069A37F5}" dt="2023-06-15T22:21:08.638" v="9" actId="20577"/>
          <ac:spMkLst>
            <pc:docMk/>
            <pc:sldMk cId="0" sldId="256"/>
            <ac:spMk id="94"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b="1"/>
              <a:t>Creating educational experience with youth </a:t>
            </a:r>
            <a:endParaRPr b="1"/>
          </a:p>
          <a:p>
            <a:pPr marL="0" lvl="0" indent="0" algn="l" rtl="0">
              <a:spcBef>
                <a:spcPts val="0"/>
              </a:spcBef>
              <a:spcAft>
                <a:spcPts val="0"/>
              </a:spcAft>
              <a:buClr>
                <a:schemeClr val="dk1"/>
              </a:buClr>
              <a:buSzPts val="1100"/>
              <a:buFont typeface="Arial"/>
              <a:buNone/>
            </a:pPr>
            <a:endParaRPr b="1"/>
          </a:p>
          <a:p>
            <a:pPr marL="0" lvl="0" indent="0" algn="l" rtl="0">
              <a:spcBef>
                <a:spcPts val="0"/>
              </a:spcBef>
              <a:spcAft>
                <a:spcPts val="0"/>
              </a:spcAft>
              <a:buClr>
                <a:schemeClr val="dk1"/>
              </a:buClr>
              <a:buSzPts val="1100"/>
              <a:buFont typeface="Arial"/>
              <a:buNone/>
            </a:pPr>
            <a:r>
              <a:rPr lang="en-US"/>
              <a:t>Introduce yourselves and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a:t>utb is youth mentoring group in South King County that works to reconnect youth to their education</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a:t>name</a:t>
            </a:r>
            <a:endParaRPr/>
          </a:p>
          <a:p>
            <a:pPr marL="0" lvl="0" indent="0" algn="l" rtl="0">
              <a:spcBef>
                <a:spcPts val="0"/>
              </a:spcBef>
              <a:spcAft>
                <a:spcPts val="0"/>
              </a:spcAft>
              <a:buClr>
                <a:schemeClr val="dk1"/>
              </a:buClr>
              <a:buSzPts val="1100"/>
              <a:buFont typeface="Arial"/>
              <a:buNone/>
            </a:pPr>
            <a:r>
              <a:rPr lang="en-US"/>
              <a:t>age/grade</a:t>
            </a:r>
            <a:endParaRPr/>
          </a:p>
          <a:p>
            <a:pPr marL="0" lvl="0" indent="0" algn="l" rtl="0">
              <a:spcBef>
                <a:spcPts val="0"/>
              </a:spcBef>
              <a:spcAft>
                <a:spcPts val="0"/>
              </a:spcAft>
              <a:buClr>
                <a:schemeClr val="dk1"/>
              </a:buClr>
              <a:buSzPts val="1100"/>
              <a:buFont typeface="Arial"/>
              <a:buNone/>
            </a:pPr>
            <a:r>
              <a:rPr lang="en-US"/>
              <a:t>school</a:t>
            </a:r>
            <a:endParaRPr/>
          </a:p>
          <a:p>
            <a:pPr marL="0" lvl="0" indent="0" algn="l" rtl="0">
              <a:spcBef>
                <a:spcPts val="0"/>
              </a:spcBef>
              <a:spcAft>
                <a:spcPts val="0"/>
              </a:spcAft>
              <a:buClr>
                <a:schemeClr val="dk1"/>
              </a:buClr>
              <a:buSzPts val="1100"/>
              <a:buFont typeface="Arial"/>
              <a:buNone/>
            </a:pPr>
            <a:r>
              <a:rPr lang="en-US"/>
              <a:t>how long we’ve been with utb and luc</a:t>
            </a:r>
            <a:endParaRPr/>
          </a:p>
          <a:p>
            <a:pPr marL="0" lvl="0" indent="0" algn="l" rtl="0">
              <a:spcBef>
                <a:spcPts val="0"/>
              </a:spcBef>
              <a:spcAft>
                <a:spcPts val="0"/>
              </a:spcAft>
              <a:buClr>
                <a:schemeClr val="dk1"/>
              </a:buClr>
              <a:buSzPts val="1100"/>
              <a:buFont typeface="Arial"/>
              <a:buNone/>
            </a:pPr>
            <a:r>
              <a:rPr lang="en-US"/>
              <a:t>future aspirations </a:t>
            </a:r>
            <a:endParaRPr/>
          </a:p>
        </p:txBody>
      </p:sp>
      <p:sp>
        <p:nvSpPr>
          <p:cNvPr id="91" name="Google Shape;9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132bab2bd5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132bab2bd5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52" b="1">
                <a:solidFill>
                  <a:srgbClr val="221E1F"/>
                </a:solidFill>
              </a:rPr>
              <a:t>Hannah</a:t>
            </a:r>
            <a:r>
              <a:rPr lang="en-US" b="1">
                <a:solidFill>
                  <a:schemeClr val="dk1"/>
                </a:solidFill>
              </a:rPr>
              <a:t>: </a:t>
            </a:r>
            <a:r>
              <a:rPr lang="en-US"/>
              <a:t>We focus on the Springbrook basin in the Lower Green River Subwatershed, which drains almost 16,000 acres in Kent and Renton. The eastern half of the sub-basin has steep rolling hills and the western half of the sub-basin is virtually flat. The headwaters of the Springbrook main stem come from springs located near Talbot Road in Renton and provide part of Renton’s water supplies. Panther Lake and some smaller ponds and wetlands are located in the eastern half and also provide water to the creek. </a:t>
            </a:r>
            <a:endParaRPr/>
          </a:p>
          <a:p>
            <a:pPr marL="0" lvl="0" indent="0" algn="l" rtl="0">
              <a:spcBef>
                <a:spcPts val="0"/>
              </a:spcBef>
              <a:spcAft>
                <a:spcPts val="0"/>
              </a:spcAft>
              <a:buNone/>
            </a:pPr>
            <a:endParaRPr/>
          </a:p>
          <a:p>
            <a:pPr marL="0" lvl="0" indent="0" algn="l" rtl="0">
              <a:spcBef>
                <a:spcPts val="0"/>
              </a:spcBef>
              <a:spcAft>
                <a:spcPts val="0"/>
              </a:spcAft>
              <a:buNone/>
            </a:pPr>
            <a:r>
              <a:rPr lang="en-US"/>
              <a:t>Panther Creek, Garrison Creek, and Mill Creek (not to be confused with Mill-Hill Creek in Auburn) are the main tributaries to Springbrook Creek. </a:t>
            </a:r>
            <a:endParaRPr/>
          </a:p>
          <a:p>
            <a:pPr marL="0" lvl="0" indent="0" algn="l" rtl="0">
              <a:spcBef>
                <a:spcPts val="0"/>
              </a:spcBef>
              <a:spcAft>
                <a:spcPts val="0"/>
              </a:spcAft>
              <a:buNone/>
            </a:pPr>
            <a:endParaRPr/>
          </a:p>
          <a:p>
            <a:pPr marL="0" lvl="0" indent="0" algn="l" rtl="0">
              <a:spcBef>
                <a:spcPts val="0"/>
              </a:spcBef>
              <a:spcAft>
                <a:spcPts val="0"/>
              </a:spcAft>
              <a:buNone/>
            </a:pPr>
            <a:r>
              <a:rPr lang="en-US"/>
              <a:t>Springbrook supplies nearly all the water to what now remains of the Black River but all this water has to be released to the Green River through a flood-control structure called the Black River Pump Station. This pump station was built in 1970 and is now undergoing planning for seismic and structural repairs including the replacement of an antiquated fish ladder.</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132bab2bd5e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132bab2bd5e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52" b="1">
                <a:solidFill>
                  <a:srgbClr val="221E1F"/>
                </a:solidFill>
              </a:rPr>
              <a:t>Hannah</a:t>
            </a:r>
            <a:r>
              <a:rPr lang="en-US" b="1"/>
              <a:t>:</a:t>
            </a:r>
            <a:r>
              <a:rPr lang="en-US"/>
              <a:t> Since 2017, Unleash the Brilliance has been working with the environmental group Puget Soundkeeper on a initiative called the Lost Urban Creeks Project. This project has five focus areas:</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            1. Organizing Educational programs &amp; developing youth skills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&lt;</a:t>
            </a:r>
            <a:r>
              <a:rPr lang="en-US" sz="1200" b="1">
                <a:solidFill>
                  <a:schemeClr val="dk1"/>
                </a:solidFill>
                <a:latin typeface="Calibri"/>
                <a:ea typeface="Calibri"/>
                <a:cs typeface="Calibri"/>
                <a:sym typeface="Calibri"/>
              </a:rPr>
              <a:t>CLK</a:t>
            </a:r>
            <a:r>
              <a:rPr lang="en-US" sz="1200">
                <a:solidFill>
                  <a:schemeClr val="dk1"/>
                </a:solidFill>
                <a:latin typeface="Calibri"/>
                <a:ea typeface="Calibri"/>
                <a:cs typeface="Calibri"/>
                <a:sym typeface="Calibri"/>
              </a:rPr>
              <a:t>&gt; 2. Monitoring Water Quality and getting out into the field to conduct investigations</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&lt;</a:t>
            </a:r>
            <a:r>
              <a:rPr lang="en-US" sz="1200" b="1">
                <a:solidFill>
                  <a:schemeClr val="dk1"/>
                </a:solidFill>
                <a:latin typeface="Calibri"/>
                <a:ea typeface="Calibri"/>
                <a:cs typeface="Calibri"/>
                <a:sym typeface="Calibri"/>
              </a:rPr>
              <a:t>CLK</a:t>
            </a:r>
            <a:r>
              <a:rPr lang="en-US" sz="1200">
                <a:solidFill>
                  <a:schemeClr val="dk1"/>
                </a:solidFill>
                <a:latin typeface="Calibri"/>
                <a:ea typeface="Calibri"/>
                <a:cs typeface="Calibri"/>
                <a:sym typeface="Calibri"/>
              </a:rPr>
              <a:t>&gt; 3. Presenting and representing the project to the community and to local decision makers</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&lt;</a:t>
            </a:r>
            <a:r>
              <a:rPr lang="en-US" sz="1200" b="1">
                <a:solidFill>
                  <a:schemeClr val="dk1"/>
                </a:solidFill>
                <a:latin typeface="Calibri"/>
                <a:ea typeface="Calibri"/>
                <a:cs typeface="Calibri"/>
                <a:sym typeface="Calibri"/>
              </a:rPr>
              <a:t>CLK</a:t>
            </a:r>
            <a:r>
              <a:rPr lang="en-US" sz="1200">
                <a:solidFill>
                  <a:schemeClr val="dk1"/>
                </a:solidFill>
                <a:latin typeface="Calibri"/>
                <a:ea typeface="Calibri"/>
                <a:cs typeface="Calibri"/>
                <a:sym typeface="Calibri"/>
              </a:rPr>
              <a:t>&gt; 4. Conducting restoration and stewardship activities</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&lt;</a:t>
            </a:r>
            <a:r>
              <a:rPr lang="en-US" sz="1200" b="1">
                <a:solidFill>
                  <a:schemeClr val="dk1"/>
                </a:solidFill>
                <a:latin typeface="Calibri"/>
                <a:ea typeface="Calibri"/>
                <a:cs typeface="Calibri"/>
                <a:sym typeface="Calibri"/>
              </a:rPr>
              <a:t>CLK</a:t>
            </a:r>
            <a:r>
              <a:rPr lang="en-US" sz="1200">
                <a:solidFill>
                  <a:schemeClr val="dk1"/>
                </a:solidFill>
                <a:latin typeface="Calibri"/>
                <a:ea typeface="Calibri"/>
                <a:cs typeface="Calibri"/>
                <a:sym typeface="Calibri"/>
              </a:rPr>
              <a:t>&gt; 5. Promoting equity, social and environmental justice</a:t>
            </a:r>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32bab2bd5e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132bab2bd5e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416"/>
              </a:spcBef>
              <a:spcAft>
                <a:spcPts val="0"/>
              </a:spcAft>
              <a:buClr>
                <a:schemeClr val="dk1"/>
              </a:buClr>
              <a:buSzPts val="1100"/>
              <a:buFont typeface="Arial"/>
              <a:buNone/>
            </a:pPr>
            <a:r>
              <a:rPr lang="en-US" sz="1152" b="1">
                <a:solidFill>
                  <a:srgbClr val="221E1F"/>
                </a:solidFill>
              </a:rPr>
              <a:t>Hannah</a:t>
            </a:r>
            <a:r>
              <a:rPr lang="en-US" sz="1152">
                <a:solidFill>
                  <a:srgbClr val="221E1F"/>
                </a:solidFill>
              </a:rPr>
              <a:t>: The creek is heavily modified and is on the State Department of Ecology’s list of impaired streams for violation of dissolved oxygen, bacteria, and bioassessment standards. The creek is also included in the EPA-approved Green River Temperature Watershed total maximum daily load (TMDL) plan.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24f59dae1ef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24f59dae1ef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416"/>
              </a:spcBef>
              <a:spcAft>
                <a:spcPts val="0"/>
              </a:spcAft>
              <a:buNone/>
            </a:pPr>
            <a:r>
              <a:rPr lang="en-US" b="1">
                <a:solidFill>
                  <a:schemeClr val="dk1"/>
                </a:solidFill>
              </a:rPr>
              <a:t>Hannah: </a:t>
            </a:r>
            <a:r>
              <a:rPr lang="en-US" sz="1152">
                <a:solidFill>
                  <a:srgbClr val="221E1F"/>
                </a:solidFill>
              </a:rPr>
              <a:t>King County regularly monitors one downstream location in Springbrook Creek along with many other creeks in and around the county. They look at a variety of water quality parameters and have developed a water quality index or WQI that rates the overall water quality on a scale from 1 to 100, with a score of 100 being a high water quality rating. In 2022, four creeks were rated as being of low quality in King County and thus of high concern. These were Evans Creek northeast of Lake Sammamish (with a Water Quality Index of 33), Issaquah Creek (Index of 38), Rock Creek in Black Diamond (with one of 18) and Springbrook in Renton (with an Index 31).</a:t>
            </a:r>
          </a:p>
          <a:p>
            <a:pPr marL="0" lvl="0" indent="0" algn="l" rtl="0">
              <a:spcBef>
                <a:spcPts val="1416"/>
              </a:spcBef>
              <a:spcAft>
                <a:spcPts val="0"/>
              </a:spcAft>
              <a:buNone/>
            </a:pPr>
            <a:endParaRPr sz="1152">
              <a:solidFill>
                <a:srgbClr val="221E1F"/>
              </a:solidFill>
            </a:endParaRPr>
          </a:p>
          <a:p>
            <a:pPr marL="0" lvl="0" indent="0" algn="l" rtl="0">
              <a:spcBef>
                <a:spcPts val="1416"/>
              </a:spcBef>
              <a:spcAft>
                <a:spcPts val="0"/>
              </a:spcAft>
              <a:buNone/>
            </a:pPr>
            <a:r>
              <a:rPr lang="en-US" sz="1152">
                <a:solidFill>
                  <a:srgbClr val="221E1F"/>
                </a:solidFill>
              </a:rPr>
              <a:t>&lt;click&gt; We monitor water quality data every month at eight stations in Springbrook’s watershed and saw problems with both temperature and dissolved oxygen levels, with dissolved oxygen showing reduced levels in some stations in both the wet and dry seasons.</a:t>
            </a:r>
          </a:p>
          <a:p>
            <a:pPr marL="0" lvl="0" indent="0" algn="l" rtl="0">
              <a:spcBef>
                <a:spcPts val="1416"/>
              </a:spcBef>
              <a:spcAft>
                <a:spcPts val="0"/>
              </a:spcAft>
              <a:buNone/>
            </a:pPr>
            <a:endParaRPr sz="1152">
              <a:solidFill>
                <a:srgbClr val="221E1F"/>
              </a:solidFill>
            </a:endParaRPr>
          </a:p>
          <a:p>
            <a:pPr marL="0" lvl="0" indent="0" algn="l" rtl="0">
              <a:spcBef>
                <a:spcPts val="1416"/>
              </a:spcBef>
              <a:spcAft>
                <a:spcPts val="0"/>
              </a:spcAft>
              <a:buClr>
                <a:schemeClr val="dk1"/>
              </a:buClr>
              <a:buSzPts val="1100"/>
              <a:buFont typeface="Arial"/>
              <a:buNone/>
            </a:pPr>
            <a:r>
              <a:rPr lang="en-US" sz="1152">
                <a:solidFill>
                  <a:srgbClr val="221E1F"/>
                </a:solidFill>
              </a:rPr>
              <a:t>&lt;click&gt; And Drainage District No. 1 monitors 9 stations in Springbrook’s watershed twice a year. It has a wealth of data including this bacteria data showing that seven out of their 9 stations are hot spots for contamination.</a:t>
            </a:r>
            <a:endParaRPr sz="1152">
              <a:solidFill>
                <a:srgbClr val="221E1F"/>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132bab2bd5e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132bab2bd5e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152" b="1">
                <a:solidFill>
                  <a:srgbClr val="221E1F"/>
                </a:solidFill>
              </a:rPr>
              <a:t>Hannah</a:t>
            </a:r>
            <a:r>
              <a:rPr lang="en-US" b="1">
                <a:solidFill>
                  <a:schemeClr val="dk1"/>
                </a:solidFill>
              </a:rPr>
              <a:t>: </a:t>
            </a:r>
            <a:r>
              <a:rPr lang="en-US" sz="1200">
                <a:solidFill>
                  <a:schemeClr val="dk1"/>
                </a:solidFill>
                <a:latin typeface="Calibri"/>
                <a:ea typeface="Calibri"/>
                <a:cs typeface="Calibri"/>
                <a:sym typeface="Calibri"/>
              </a:rPr>
              <a:t>We understand what some of the key problems are for Springbrook. Ninety percent of the basin is covered by low to high-density residential, commercial and industrial development. This is a map from 2001 but it still shows pretty clearly what this landscape looks like in this part of the Green River today.</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In this area, you will often find large developments, including corporations like Boeing and Amazon, which have enormous, sprawling complexes and acres of roads and parking lots.</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This type of development has caused polluted stormwater to enter our creeks and has resulted in a loss of riparian vegetation and habitat for our iconic salmon. </a:t>
            </a:r>
            <a:r>
              <a:rPr lang="en-US">
                <a:solidFill>
                  <a:schemeClr val="dk1"/>
                </a:solidFill>
              </a:rPr>
              <a:t>We all know that this is also one of the most racially and economically diverse areas of the County and like Springbrook Creek these communities are suffering from higher health risks that are linked to pollution in the air, lands and waters of these communities.</a:t>
            </a:r>
            <a:endParaRPr sz="1200">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132bab2bd5e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132bab2bd5e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52" b="1">
                <a:solidFill>
                  <a:srgbClr val="221E1F"/>
                </a:solidFill>
              </a:rPr>
              <a:t>Hannah</a:t>
            </a:r>
            <a:r>
              <a:rPr lang="en-US" b="1">
                <a:solidFill>
                  <a:schemeClr val="dk1"/>
                </a:solidFill>
              </a:rPr>
              <a:t>: </a:t>
            </a:r>
            <a:r>
              <a:rPr lang="en-US" sz="1200">
                <a:solidFill>
                  <a:schemeClr val="dk1"/>
                </a:solidFill>
                <a:latin typeface="Calibri"/>
                <a:ea typeface="Calibri"/>
                <a:cs typeface="Calibri"/>
                <a:sym typeface="Calibri"/>
              </a:rPr>
              <a:t>Our project has worked to create educational experiences for youth and we’ve done this a number of ways.  One example is a project that the youth made to help the general public learn about our creek. Using a smartphone app called Adventure Lab created by the company Geocaching.com, we developed two tours along the Springbrook Creek Trail in Renton.  This smartphone app allowed us to create a type of scavenger hunt. It asks the users to answer a series of questions that can only be answered by traveling along the trail. These questions prompt the users to learn more about the creek during an enjoyable walk along the trail. We hope to make a similar Adventure Lab along the Mill Creek Canyon in Kent later this summer that will help the public learn about their local urban waterways.</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We are also reporting on our regular water quality monitoring and have a Story Map about the Lost Urban Creeks Project. We’ve learn how to do outreach about our work and we continue to participate in a variety of educational activities and share what we’ve learned with others. </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91440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000">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24f59dae1ef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24f59dae1ef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b="1">
                <a:solidFill>
                  <a:schemeClr val="dk1"/>
                </a:solidFill>
                <a:latin typeface="Calibri"/>
                <a:ea typeface="Calibri"/>
                <a:cs typeface="Calibri"/>
                <a:sym typeface="Calibri"/>
              </a:rPr>
              <a:t>Hannah</a:t>
            </a:r>
            <a:r>
              <a:rPr lang="en-US" sz="1200">
                <a:solidFill>
                  <a:schemeClr val="dk1"/>
                </a:solidFill>
                <a:latin typeface="Calibri"/>
                <a:ea typeface="Calibri"/>
                <a:cs typeface="Calibri"/>
                <a:sym typeface="Calibri"/>
              </a:rPr>
              <a:t>: We have accomplished a lot. </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As youth we are here, willing, and engaged but we are alone and we can’t solve problems that were decades in the making. We need the adults in the room to take the problems of our urban creeks seriously. Springbrook has suffered a death from a thousand cuts, but there are great solutions out there that can allow us to reverse this.</a:t>
            </a:r>
            <a:endParaRPr sz="1200">
              <a:solidFill>
                <a:schemeClr val="dk1"/>
              </a:solidFill>
              <a:highlight>
                <a:schemeClr val="accent4"/>
              </a:highlight>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You can’t ignore creeks like Springbrook or any of our streams, creeks or ditches … because if you do, you are sacrificing our futures.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132bab2bd5e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132bab2bd5e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b="1">
                <a:solidFill>
                  <a:schemeClr val="dk1"/>
                </a:solidFill>
                <a:latin typeface="Calibri"/>
                <a:ea typeface="Calibri"/>
                <a:cs typeface="Calibri"/>
                <a:sym typeface="Calibri"/>
              </a:rPr>
              <a:t>Hannah: </a:t>
            </a:r>
            <a:r>
              <a:rPr lang="en-US"/>
              <a:t>Please visit us, learn about us, follow us and our partners, and contact us … but most of all, please help us!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with Photo">
  <p:cSld name="Content with Photo">
    <p:spTree>
      <p:nvGrpSpPr>
        <p:cNvPr id="1" name="Shape 80"/>
        <p:cNvGrpSpPr/>
        <p:nvPr/>
      </p:nvGrpSpPr>
      <p:grpSpPr>
        <a:xfrm>
          <a:off x="0" y="0"/>
          <a:ext cx="0" cy="0"/>
          <a:chOff x="0" y="0"/>
          <a:chExt cx="0" cy="0"/>
        </a:xfrm>
      </p:grpSpPr>
      <p:sp>
        <p:nvSpPr>
          <p:cNvPr id="81" name="Google Shape;81;p13"/>
          <p:cNvSpPr txBox="1">
            <a:spLocks noGrp="1"/>
          </p:cNvSpPr>
          <p:nvPr>
            <p:ph type="title"/>
          </p:nvPr>
        </p:nvSpPr>
        <p:spPr>
          <a:xfrm>
            <a:off x="738553" y="457200"/>
            <a:ext cx="3932100" cy="6681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0"/>
              </a:spcBef>
              <a:spcAft>
                <a:spcPts val="0"/>
              </a:spcAft>
              <a:buClr>
                <a:srgbClr val="D1DF00"/>
              </a:buClr>
              <a:buSzPts val="3200"/>
              <a:buFont typeface="Playfair Display"/>
              <a:buNone/>
              <a:defRPr sz="3200">
                <a:latin typeface="Playfair Display"/>
                <a:ea typeface="Playfair Display"/>
                <a:cs typeface="Playfair Display"/>
                <a:sym typeface="Playfair Displa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2" name="Google Shape;82;p13"/>
          <p:cNvSpPr txBox="1">
            <a:spLocks noGrp="1"/>
          </p:cNvSpPr>
          <p:nvPr>
            <p:ph type="body" idx="1"/>
          </p:nvPr>
        </p:nvSpPr>
        <p:spPr>
          <a:xfrm>
            <a:off x="738554" y="1277815"/>
            <a:ext cx="3932100" cy="45912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100"/>
              </a:spcBef>
              <a:spcAft>
                <a:spcPts val="0"/>
              </a:spcAft>
              <a:buClr>
                <a:srgbClr val="F6F4ED"/>
              </a:buClr>
              <a:buSzPts val="1600"/>
              <a:buNone/>
              <a:defRPr sz="1600"/>
            </a:lvl1pPr>
            <a:lvl2pPr marL="914400" lvl="1" indent="-228600" algn="l" rtl="0">
              <a:lnSpc>
                <a:spcPct val="90000"/>
              </a:lnSpc>
              <a:spcBef>
                <a:spcPts val="500"/>
              </a:spcBef>
              <a:spcAft>
                <a:spcPts val="0"/>
              </a:spcAft>
              <a:buClr>
                <a:srgbClr val="F6F4ED"/>
              </a:buClr>
              <a:buSzPts val="1500"/>
              <a:buNone/>
              <a:defRPr sz="1500"/>
            </a:lvl2pPr>
            <a:lvl3pPr marL="1371600" lvl="2" indent="-228600" algn="l" rtl="0">
              <a:lnSpc>
                <a:spcPct val="90000"/>
              </a:lnSpc>
              <a:spcBef>
                <a:spcPts val="500"/>
              </a:spcBef>
              <a:spcAft>
                <a:spcPts val="0"/>
              </a:spcAft>
              <a:buClr>
                <a:srgbClr val="F6F4ED"/>
              </a:buClr>
              <a:buSzPts val="1200"/>
              <a:buNone/>
              <a:defRPr sz="1200"/>
            </a:lvl3pPr>
            <a:lvl4pPr marL="1828800" lvl="3" indent="-228600" algn="l" rtl="0">
              <a:lnSpc>
                <a:spcPct val="90000"/>
              </a:lnSpc>
              <a:spcBef>
                <a:spcPts val="500"/>
              </a:spcBef>
              <a:spcAft>
                <a:spcPts val="0"/>
              </a:spcAft>
              <a:buClr>
                <a:srgbClr val="F6F4ED"/>
              </a:buClr>
              <a:buSzPts val="1100"/>
              <a:buNone/>
              <a:defRPr sz="1100"/>
            </a:lvl4pPr>
            <a:lvl5pPr marL="2286000" lvl="4" indent="-228600" algn="l" rtl="0">
              <a:lnSpc>
                <a:spcPct val="90000"/>
              </a:lnSpc>
              <a:spcBef>
                <a:spcPts val="500"/>
              </a:spcBef>
              <a:spcAft>
                <a:spcPts val="0"/>
              </a:spcAft>
              <a:buClr>
                <a:srgbClr val="F6F4ED"/>
              </a:buClr>
              <a:buSzPts val="1100"/>
              <a:buNone/>
              <a:defRPr sz="1100"/>
            </a:lvl5pPr>
            <a:lvl6pPr marL="2743200" lvl="5" indent="-228600" algn="l" rtl="0">
              <a:lnSpc>
                <a:spcPct val="90000"/>
              </a:lnSpc>
              <a:spcBef>
                <a:spcPts val="500"/>
              </a:spcBef>
              <a:spcAft>
                <a:spcPts val="0"/>
              </a:spcAft>
              <a:buClr>
                <a:schemeClr val="dk1"/>
              </a:buClr>
              <a:buSzPts val="1100"/>
              <a:buNone/>
              <a:defRPr sz="1100"/>
            </a:lvl6pPr>
            <a:lvl7pPr marL="3200400" lvl="6" indent="-228600" algn="l" rtl="0">
              <a:lnSpc>
                <a:spcPct val="90000"/>
              </a:lnSpc>
              <a:spcBef>
                <a:spcPts val="500"/>
              </a:spcBef>
              <a:spcAft>
                <a:spcPts val="0"/>
              </a:spcAft>
              <a:buClr>
                <a:schemeClr val="dk1"/>
              </a:buClr>
              <a:buSzPts val="1100"/>
              <a:buNone/>
              <a:defRPr sz="1100"/>
            </a:lvl7pPr>
            <a:lvl8pPr marL="3657600" lvl="7" indent="-228600" algn="l" rtl="0">
              <a:lnSpc>
                <a:spcPct val="90000"/>
              </a:lnSpc>
              <a:spcBef>
                <a:spcPts val="500"/>
              </a:spcBef>
              <a:spcAft>
                <a:spcPts val="0"/>
              </a:spcAft>
              <a:buClr>
                <a:schemeClr val="dk1"/>
              </a:buClr>
              <a:buSzPts val="1100"/>
              <a:buNone/>
              <a:defRPr sz="1100"/>
            </a:lvl8pPr>
            <a:lvl9pPr marL="4114800" lvl="8" indent="-228600" algn="l" rtl="0">
              <a:lnSpc>
                <a:spcPct val="90000"/>
              </a:lnSpc>
              <a:spcBef>
                <a:spcPts val="500"/>
              </a:spcBef>
              <a:spcAft>
                <a:spcPts val="0"/>
              </a:spcAft>
              <a:buClr>
                <a:schemeClr val="dk1"/>
              </a:buClr>
              <a:buSzPts val="1100"/>
              <a:buNone/>
              <a:defRPr sz="1100"/>
            </a:lvl9pPr>
          </a:lstStyle>
          <a:p>
            <a:endParaRPr/>
          </a:p>
        </p:txBody>
      </p:sp>
      <p:sp>
        <p:nvSpPr>
          <p:cNvPr id="83" name="Google Shape;83;p13"/>
          <p:cNvSpPr>
            <a:spLocks noGrp="1"/>
          </p:cNvSpPr>
          <p:nvPr>
            <p:ph type="pic" idx="2"/>
          </p:nvPr>
        </p:nvSpPr>
        <p:spPr>
          <a:xfrm>
            <a:off x="5326798" y="457200"/>
            <a:ext cx="6270300" cy="5411700"/>
          </a:xfrm>
          <a:prstGeom prst="rect">
            <a:avLst/>
          </a:prstGeom>
          <a:noFill/>
          <a:ln>
            <a:noFill/>
          </a:ln>
        </p:spPr>
      </p:sp>
      <p:sp>
        <p:nvSpPr>
          <p:cNvPr id="84" name="Google Shape;84;p13"/>
          <p:cNvSpPr txBox="1">
            <a:spLocks noGrp="1"/>
          </p:cNvSpPr>
          <p:nvPr>
            <p:ph type="sldNum" idx="12"/>
          </p:nvPr>
        </p:nvSpPr>
        <p:spPr>
          <a:xfrm>
            <a:off x="8853856"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100" b="1" i="0" u="none" strike="noStrike" cap="none">
                <a:solidFill>
                  <a:srgbClr val="888888"/>
                </a:solidFill>
                <a:latin typeface="Arial"/>
                <a:ea typeface="Arial"/>
                <a:cs typeface="Arial"/>
                <a:sym typeface="Arial"/>
              </a:defRPr>
            </a:lvl1pPr>
            <a:lvl2pPr marL="0" lvl="1" indent="0" algn="r" rtl="0">
              <a:spcBef>
                <a:spcPts val="0"/>
              </a:spcBef>
              <a:buNone/>
              <a:defRPr sz="1100" b="1" i="0" u="none" strike="noStrike" cap="none">
                <a:solidFill>
                  <a:srgbClr val="888888"/>
                </a:solidFill>
                <a:latin typeface="Arial"/>
                <a:ea typeface="Arial"/>
                <a:cs typeface="Arial"/>
                <a:sym typeface="Arial"/>
              </a:defRPr>
            </a:lvl2pPr>
            <a:lvl3pPr marL="0" lvl="2" indent="0" algn="r" rtl="0">
              <a:spcBef>
                <a:spcPts val="0"/>
              </a:spcBef>
              <a:buNone/>
              <a:defRPr sz="1100" b="1" i="0" u="none" strike="noStrike" cap="none">
                <a:solidFill>
                  <a:srgbClr val="888888"/>
                </a:solidFill>
                <a:latin typeface="Arial"/>
                <a:ea typeface="Arial"/>
                <a:cs typeface="Arial"/>
                <a:sym typeface="Arial"/>
              </a:defRPr>
            </a:lvl3pPr>
            <a:lvl4pPr marL="0" lvl="3" indent="0" algn="r" rtl="0">
              <a:spcBef>
                <a:spcPts val="0"/>
              </a:spcBef>
              <a:buNone/>
              <a:defRPr sz="1100" b="1" i="0" u="none" strike="noStrike" cap="none">
                <a:solidFill>
                  <a:srgbClr val="888888"/>
                </a:solidFill>
                <a:latin typeface="Arial"/>
                <a:ea typeface="Arial"/>
                <a:cs typeface="Arial"/>
                <a:sym typeface="Arial"/>
              </a:defRPr>
            </a:lvl4pPr>
            <a:lvl5pPr marL="0" lvl="4" indent="0" algn="r" rtl="0">
              <a:spcBef>
                <a:spcPts val="0"/>
              </a:spcBef>
              <a:buNone/>
              <a:defRPr sz="1100" b="1" i="0" u="none" strike="noStrike" cap="none">
                <a:solidFill>
                  <a:srgbClr val="888888"/>
                </a:solidFill>
                <a:latin typeface="Arial"/>
                <a:ea typeface="Arial"/>
                <a:cs typeface="Arial"/>
                <a:sym typeface="Arial"/>
              </a:defRPr>
            </a:lvl5pPr>
            <a:lvl6pPr marL="0" lvl="5" indent="0" algn="r" rtl="0">
              <a:spcBef>
                <a:spcPts val="0"/>
              </a:spcBef>
              <a:buNone/>
              <a:defRPr sz="1100" b="1" i="0" u="none" strike="noStrike" cap="none">
                <a:solidFill>
                  <a:srgbClr val="888888"/>
                </a:solidFill>
                <a:latin typeface="Arial"/>
                <a:ea typeface="Arial"/>
                <a:cs typeface="Arial"/>
                <a:sym typeface="Arial"/>
              </a:defRPr>
            </a:lvl6pPr>
            <a:lvl7pPr marL="0" lvl="6" indent="0" algn="r" rtl="0">
              <a:spcBef>
                <a:spcPts val="0"/>
              </a:spcBef>
              <a:buNone/>
              <a:defRPr sz="1100" b="1" i="0" u="none" strike="noStrike" cap="none">
                <a:solidFill>
                  <a:srgbClr val="888888"/>
                </a:solidFill>
                <a:latin typeface="Arial"/>
                <a:ea typeface="Arial"/>
                <a:cs typeface="Arial"/>
                <a:sym typeface="Arial"/>
              </a:defRPr>
            </a:lvl7pPr>
            <a:lvl8pPr marL="0" lvl="7" indent="0" algn="r" rtl="0">
              <a:spcBef>
                <a:spcPts val="0"/>
              </a:spcBef>
              <a:buNone/>
              <a:defRPr sz="1100" b="1" i="0" u="none" strike="noStrike" cap="none">
                <a:solidFill>
                  <a:srgbClr val="888888"/>
                </a:solidFill>
                <a:latin typeface="Arial"/>
                <a:ea typeface="Arial"/>
                <a:cs typeface="Arial"/>
                <a:sym typeface="Arial"/>
              </a:defRPr>
            </a:lvl8pPr>
            <a:lvl9pPr marL="0" lvl="8" indent="0" algn="r" rtl="0">
              <a:spcBef>
                <a:spcPts val="0"/>
              </a:spcBef>
              <a:buNone/>
              <a:defRPr sz="1100" b="1"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5"/>
        <p:cNvGrpSpPr/>
        <p:nvPr/>
      </p:nvGrpSpPr>
      <p:grpSpPr>
        <a:xfrm>
          <a:off x="0" y="0"/>
          <a:ext cx="0" cy="0"/>
          <a:chOff x="0" y="0"/>
          <a:chExt cx="0" cy="0"/>
        </a:xfrm>
      </p:grpSpPr>
      <p:sp>
        <p:nvSpPr>
          <p:cNvPr id="86" name="Google Shape;86;p14"/>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7" name="Google Shape;87;p14"/>
          <p:cNvSpPr txBox="1">
            <a:spLocks noGrp="1"/>
          </p:cNvSpPr>
          <p:nvPr>
            <p:ph type="body" idx="1"/>
          </p:nvPr>
        </p:nvSpPr>
        <p:spPr>
          <a:xfrm>
            <a:off x="415600" y="1536633"/>
            <a:ext cx="11360700" cy="4555200"/>
          </a:xfrm>
          <a:prstGeom prst="rect">
            <a:avLst/>
          </a:prstGeom>
        </p:spPr>
        <p:txBody>
          <a:bodyPr spcFirstLastPara="1" wrap="square" lIns="91425" tIns="45700" rIns="91425" bIns="45700" anchor="t" anchorCtr="0">
            <a:normAutofit/>
          </a:bodyPr>
          <a:lstStyle>
            <a:lvl1pPr marL="457200" lvl="0" indent="-406400" rtl="0">
              <a:spcBef>
                <a:spcPts val="1000"/>
              </a:spcBef>
              <a:spcAft>
                <a:spcPts val="0"/>
              </a:spcAft>
              <a:buSzPts val="2800"/>
              <a:buChar char="•"/>
              <a:defRPr/>
            </a:lvl1pPr>
            <a:lvl2pPr marL="914400" lvl="1" indent="-381000" rtl="0">
              <a:spcBef>
                <a:spcPts val="500"/>
              </a:spcBef>
              <a:spcAft>
                <a:spcPts val="0"/>
              </a:spcAft>
              <a:buSzPts val="2400"/>
              <a:buChar char="•"/>
              <a:defRPr/>
            </a:lvl2pPr>
            <a:lvl3pPr marL="1371600" lvl="2" indent="-355600" rtl="0">
              <a:spcBef>
                <a:spcPts val="500"/>
              </a:spcBef>
              <a:spcAft>
                <a:spcPts val="0"/>
              </a:spcAft>
              <a:buSzPts val="2000"/>
              <a:buChar char="•"/>
              <a:defRPr/>
            </a:lvl3pPr>
            <a:lvl4pPr marL="1828800" lvl="3" indent="-342900" rtl="0">
              <a:spcBef>
                <a:spcPts val="500"/>
              </a:spcBef>
              <a:spcAft>
                <a:spcPts val="0"/>
              </a:spcAft>
              <a:buSzPts val="1800"/>
              <a:buChar char="•"/>
              <a:defRPr/>
            </a:lvl4pPr>
            <a:lvl5pPr marL="2286000" lvl="4" indent="-342900" rtl="0">
              <a:spcBef>
                <a:spcPts val="500"/>
              </a:spcBef>
              <a:spcAft>
                <a:spcPts val="0"/>
              </a:spcAft>
              <a:buSzPts val="1800"/>
              <a:buChar char="•"/>
              <a:defRPr/>
            </a:lvl5pPr>
            <a:lvl6pPr marL="2743200" lvl="5" indent="-342900" rtl="0">
              <a:spcBef>
                <a:spcPts val="500"/>
              </a:spcBef>
              <a:spcAft>
                <a:spcPts val="0"/>
              </a:spcAft>
              <a:buSzPts val="1800"/>
              <a:buChar char="•"/>
              <a:defRPr/>
            </a:lvl6pPr>
            <a:lvl7pPr marL="3200400" lvl="6" indent="-342900" rtl="0">
              <a:spcBef>
                <a:spcPts val="500"/>
              </a:spcBef>
              <a:spcAft>
                <a:spcPts val="0"/>
              </a:spcAft>
              <a:buSzPts val="1800"/>
              <a:buChar char="•"/>
              <a:defRPr/>
            </a:lvl7pPr>
            <a:lvl8pPr marL="3657600" lvl="7" indent="-342900" rtl="0">
              <a:spcBef>
                <a:spcPts val="500"/>
              </a:spcBef>
              <a:spcAft>
                <a:spcPts val="0"/>
              </a:spcAft>
              <a:buSzPts val="1800"/>
              <a:buChar char="•"/>
              <a:defRPr/>
            </a:lvl8pPr>
            <a:lvl9pPr marL="4114800" lvl="8" indent="-342900" rtl="0">
              <a:spcBef>
                <a:spcPts val="500"/>
              </a:spcBef>
              <a:spcAft>
                <a:spcPts val="0"/>
              </a:spcAft>
              <a:buSzPts val="1800"/>
              <a:buChar char="•"/>
              <a:defRPr/>
            </a:lvl9pPr>
          </a:lstStyle>
          <a:p>
            <a:endParaRPr/>
          </a:p>
        </p:txBody>
      </p:sp>
      <p:sp>
        <p:nvSpPr>
          <p:cNvPr id="88" name="Google Shape;88;p14"/>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Font typeface="Calibri"/>
              <a:buAutoNum type="arabicPeriod"/>
              <a:defRPr/>
            </a:lvl1pPr>
            <a:lvl2pPr marL="914400" lvl="1" indent="-381000" algn="l">
              <a:lnSpc>
                <a:spcPct val="90000"/>
              </a:lnSpc>
              <a:spcBef>
                <a:spcPts val="500"/>
              </a:spcBef>
              <a:spcAft>
                <a:spcPts val="0"/>
              </a:spcAft>
              <a:buClr>
                <a:schemeClr val="dk1"/>
              </a:buClr>
              <a:buSzPts val="2400"/>
              <a:buFont typeface="Calibri"/>
              <a:buAutoNum type="arabicPeriod"/>
              <a:defRPr/>
            </a:lvl2pPr>
            <a:lvl3pPr marL="1371600" lvl="2" indent="-355600" algn="l">
              <a:lnSpc>
                <a:spcPct val="90000"/>
              </a:lnSpc>
              <a:spcBef>
                <a:spcPts val="500"/>
              </a:spcBef>
              <a:spcAft>
                <a:spcPts val="0"/>
              </a:spcAft>
              <a:buClr>
                <a:schemeClr val="dk1"/>
              </a:buClr>
              <a:buSzPts val="2000"/>
              <a:buFont typeface="Calibri"/>
              <a:buAutoNum type="arabicPeriod"/>
              <a:defRPr/>
            </a:lvl3pPr>
            <a:lvl4pPr marL="1828800" lvl="3" indent="-342900" algn="l">
              <a:lnSpc>
                <a:spcPct val="90000"/>
              </a:lnSpc>
              <a:spcBef>
                <a:spcPts val="500"/>
              </a:spcBef>
              <a:spcAft>
                <a:spcPts val="0"/>
              </a:spcAft>
              <a:buClr>
                <a:schemeClr val="dk1"/>
              </a:buClr>
              <a:buSzPts val="1800"/>
              <a:buFont typeface="Calibri"/>
              <a:buAutoNum type="arabicPeriod"/>
              <a:defRPr/>
            </a:lvl4pPr>
            <a:lvl5pPr marL="2286000" lvl="4" indent="-342900" algn="l">
              <a:lnSpc>
                <a:spcPct val="90000"/>
              </a:lnSpc>
              <a:spcBef>
                <a:spcPts val="500"/>
              </a:spcBef>
              <a:spcAft>
                <a:spcPts val="0"/>
              </a:spcAft>
              <a:buClr>
                <a:schemeClr val="dk1"/>
              </a:buClr>
              <a:buSzPts val="1800"/>
              <a:buFont typeface="Calibri"/>
              <a:buAutoNum type="arabicPeriod"/>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000"/>
              <a:buFont typeface="Calibri"/>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000"/>
              <a:buFont typeface="Calibri"/>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Font typeface="Calibri"/>
              <a:buAutoNum type="arabicPeriod"/>
              <a:defRPr/>
            </a:lvl1pPr>
            <a:lvl2pPr marL="914400" lvl="1" indent="-381000" algn="l">
              <a:lnSpc>
                <a:spcPct val="90000"/>
              </a:lnSpc>
              <a:spcBef>
                <a:spcPts val="500"/>
              </a:spcBef>
              <a:spcAft>
                <a:spcPts val="0"/>
              </a:spcAft>
              <a:buClr>
                <a:schemeClr val="dk1"/>
              </a:buClr>
              <a:buSzPts val="2400"/>
              <a:buFont typeface="Calibri"/>
              <a:buAutoNum type="arabicPeriod"/>
              <a:defRPr/>
            </a:lvl2pPr>
            <a:lvl3pPr marL="1371600" lvl="2" indent="-355600" algn="l">
              <a:lnSpc>
                <a:spcPct val="90000"/>
              </a:lnSpc>
              <a:spcBef>
                <a:spcPts val="500"/>
              </a:spcBef>
              <a:spcAft>
                <a:spcPts val="0"/>
              </a:spcAft>
              <a:buClr>
                <a:schemeClr val="dk1"/>
              </a:buClr>
              <a:buSzPts val="2000"/>
              <a:buFont typeface="Calibri"/>
              <a:buAutoNum type="arabicPeriod"/>
              <a:defRPr/>
            </a:lvl3pPr>
            <a:lvl4pPr marL="1828800" lvl="3" indent="-342900" algn="l">
              <a:lnSpc>
                <a:spcPct val="90000"/>
              </a:lnSpc>
              <a:spcBef>
                <a:spcPts val="500"/>
              </a:spcBef>
              <a:spcAft>
                <a:spcPts val="0"/>
              </a:spcAft>
              <a:buClr>
                <a:schemeClr val="dk1"/>
              </a:buClr>
              <a:buSzPts val="1800"/>
              <a:buFont typeface="Calibri"/>
              <a:buAutoNum type="arabicPeriod"/>
              <a:defRPr/>
            </a:lvl4pPr>
            <a:lvl5pPr marL="2286000" lvl="4" indent="-342900" algn="l">
              <a:lnSpc>
                <a:spcPct val="90000"/>
              </a:lnSpc>
              <a:spcBef>
                <a:spcPts val="500"/>
              </a:spcBef>
              <a:spcAft>
                <a:spcPts val="0"/>
              </a:spcAft>
              <a:buClr>
                <a:schemeClr val="dk1"/>
              </a:buClr>
              <a:buSzPts val="1800"/>
              <a:buFont typeface="Calibri"/>
              <a:buAutoNum type="arabicPeriod"/>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Font typeface="Calibri"/>
              <a:buAutoNum type="arabicPeriod"/>
              <a:defRPr/>
            </a:lvl1pPr>
            <a:lvl2pPr marL="914400" lvl="1" indent="-381000" algn="l">
              <a:lnSpc>
                <a:spcPct val="90000"/>
              </a:lnSpc>
              <a:spcBef>
                <a:spcPts val="500"/>
              </a:spcBef>
              <a:spcAft>
                <a:spcPts val="0"/>
              </a:spcAft>
              <a:buClr>
                <a:schemeClr val="dk1"/>
              </a:buClr>
              <a:buSzPts val="2400"/>
              <a:buFont typeface="Calibri"/>
              <a:buAutoNum type="arabicPeriod"/>
              <a:defRPr/>
            </a:lvl2pPr>
            <a:lvl3pPr marL="1371600" lvl="2" indent="-355600" algn="l">
              <a:lnSpc>
                <a:spcPct val="90000"/>
              </a:lnSpc>
              <a:spcBef>
                <a:spcPts val="500"/>
              </a:spcBef>
              <a:spcAft>
                <a:spcPts val="0"/>
              </a:spcAft>
              <a:buClr>
                <a:schemeClr val="dk1"/>
              </a:buClr>
              <a:buSzPts val="2000"/>
              <a:buFont typeface="Calibri"/>
              <a:buAutoNum type="arabicPeriod"/>
              <a:defRPr/>
            </a:lvl3pPr>
            <a:lvl4pPr marL="1828800" lvl="3" indent="-342900" algn="l">
              <a:lnSpc>
                <a:spcPct val="90000"/>
              </a:lnSpc>
              <a:spcBef>
                <a:spcPts val="500"/>
              </a:spcBef>
              <a:spcAft>
                <a:spcPts val="0"/>
              </a:spcAft>
              <a:buClr>
                <a:schemeClr val="dk1"/>
              </a:buClr>
              <a:buSzPts val="1800"/>
              <a:buFont typeface="Calibri"/>
              <a:buAutoNum type="arabicPeriod"/>
              <a:defRPr/>
            </a:lvl4pPr>
            <a:lvl5pPr marL="2286000" lvl="4" indent="-342900" algn="l">
              <a:lnSpc>
                <a:spcPct val="90000"/>
              </a:lnSpc>
              <a:spcBef>
                <a:spcPts val="500"/>
              </a:spcBef>
              <a:spcAft>
                <a:spcPts val="0"/>
              </a:spcAft>
              <a:buClr>
                <a:schemeClr val="dk1"/>
              </a:buClr>
              <a:buSzPts val="1800"/>
              <a:buFont typeface="Calibri"/>
              <a:buAutoNum type="arabicPeriod"/>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000"/>
              <a:buFont typeface="Calibri"/>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Font typeface="Calibri"/>
              <a:buAutoNum type="arabicPeriod"/>
              <a:defRPr/>
            </a:lvl1pPr>
            <a:lvl2pPr marL="914400" lvl="1" indent="-381000" algn="l">
              <a:lnSpc>
                <a:spcPct val="90000"/>
              </a:lnSpc>
              <a:spcBef>
                <a:spcPts val="500"/>
              </a:spcBef>
              <a:spcAft>
                <a:spcPts val="0"/>
              </a:spcAft>
              <a:buClr>
                <a:schemeClr val="dk1"/>
              </a:buClr>
              <a:buSzPts val="2400"/>
              <a:buFont typeface="Calibri"/>
              <a:buAutoNum type="arabicPeriod"/>
              <a:defRPr/>
            </a:lvl2pPr>
            <a:lvl3pPr marL="1371600" lvl="2" indent="-355600" algn="l">
              <a:lnSpc>
                <a:spcPct val="90000"/>
              </a:lnSpc>
              <a:spcBef>
                <a:spcPts val="500"/>
              </a:spcBef>
              <a:spcAft>
                <a:spcPts val="0"/>
              </a:spcAft>
              <a:buClr>
                <a:schemeClr val="dk1"/>
              </a:buClr>
              <a:buSzPts val="2000"/>
              <a:buFont typeface="Calibri"/>
              <a:buAutoNum type="arabicPeriod"/>
              <a:defRPr/>
            </a:lvl3pPr>
            <a:lvl4pPr marL="1828800" lvl="3" indent="-342900" algn="l">
              <a:lnSpc>
                <a:spcPct val="90000"/>
              </a:lnSpc>
              <a:spcBef>
                <a:spcPts val="500"/>
              </a:spcBef>
              <a:spcAft>
                <a:spcPts val="0"/>
              </a:spcAft>
              <a:buClr>
                <a:schemeClr val="dk1"/>
              </a:buClr>
              <a:buSzPts val="1800"/>
              <a:buFont typeface="Calibri"/>
              <a:buAutoNum type="arabicPeriod"/>
              <a:defRPr/>
            </a:lvl4pPr>
            <a:lvl5pPr marL="2286000" lvl="4" indent="-342900" algn="l">
              <a:lnSpc>
                <a:spcPct val="90000"/>
              </a:lnSpc>
              <a:spcBef>
                <a:spcPts val="500"/>
              </a:spcBef>
              <a:spcAft>
                <a:spcPts val="0"/>
              </a:spcAft>
              <a:buClr>
                <a:schemeClr val="dk1"/>
              </a:buClr>
              <a:buSzPts val="1800"/>
              <a:buFont typeface="Calibri"/>
              <a:buAutoNum type="arabicPeriod"/>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Font typeface="Calibri"/>
              <a:buAutoNum type="arabicPeriod"/>
              <a:defRPr/>
            </a:lvl1pPr>
            <a:lvl2pPr marL="914400" lvl="1" indent="-381000" algn="l">
              <a:lnSpc>
                <a:spcPct val="90000"/>
              </a:lnSpc>
              <a:spcBef>
                <a:spcPts val="500"/>
              </a:spcBef>
              <a:spcAft>
                <a:spcPts val="0"/>
              </a:spcAft>
              <a:buClr>
                <a:schemeClr val="dk1"/>
              </a:buClr>
              <a:buSzPts val="2400"/>
              <a:buFont typeface="Calibri"/>
              <a:buAutoNum type="arabicPeriod"/>
              <a:defRPr/>
            </a:lvl2pPr>
            <a:lvl3pPr marL="1371600" lvl="2" indent="-355600" algn="l">
              <a:lnSpc>
                <a:spcPct val="90000"/>
              </a:lnSpc>
              <a:spcBef>
                <a:spcPts val="500"/>
              </a:spcBef>
              <a:spcAft>
                <a:spcPts val="0"/>
              </a:spcAft>
              <a:buClr>
                <a:schemeClr val="dk1"/>
              </a:buClr>
              <a:buSzPts val="2000"/>
              <a:buFont typeface="Calibri"/>
              <a:buAutoNum type="arabicPeriod"/>
              <a:defRPr/>
            </a:lvl3pPr>
            <a:lvl4pPr marL="1828800" lvl="3" indent="-342900" algn="l">
              <a:lnSpc>
                <a:spcPct val="90000"/>
              </a:lnSpc>
              <a:spcBef>
                <a:spcPts val="500"/>
              </a:spcBef>
              <a:spcAft>
                <a:spcPts val="0"/>
              </a:spcAft>
              <a:buClr>
                <a:schemeClr val="dk1"/>
              </a:buClr>
              <a:buSzPts val="1800"/>
              <a:buFont typeface="Calibri"/>
              <a:buAutoNum type="arabicPeriod"/>
              <a:defRPr/>
            </a:lvl4pPr>
            <a:lvl5pPr marL="2286000" lvl="4" indent="-342900" algn="l">
              <a:lnSpc>
                <a:spcPct val="90000"/>
              </a:lnSpc>
              <a:spcBef>
                <a:spcPts val="500"/>
              </a:spcBef>
              <a:spcAft>
                <a:spcPts val="0"/>
              </a:spcAft>
              <a:buClr>
                <a:schemeClr val="dk1"/>
              </a:buClr>
              <a:buSzPts val="1800"/>
              <a:buFont typeface="Calibri"/>
              <a:buAutoNum type="arabicPeriod"/>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Font typeface="Calibri"/>
              <a:buAutoNum type="arabicPeriod"/>
              <a:defRPr sz="3200"/>
            </a:lvl1pPr>
            <a:lvl2pPr marL="914400" lvl="1" indent="-406400" algn="l">
              <a:lnSpc>
                <a:spcPct val="90000"/>
              </a:lnSpc>
              <a:spcBef>
                <a:spcPts val="500"/>
              </a:spcBef>
              <a:spcAft>
                <a:spcPts val="0"/>
              </a:spcAft>
              <a:buClr>
                <a:schemeClr val="dk1"/>
              </a:buClr>
              <a:buSzPts val="2800"/>
              <a:buFont typeface="Calibri"/>
              <a:buAutoNum type="arabicPeriod"/>
              <a:defRPr sz="2800"/>
            </a:lvl2pPr>
            <a:lvl3pPr marL="1371600" lvl="2" indent="-381000" algn="l">
              <a:lnSpc>
                <a:spcPct val="90000"/>
              </a:lnSpc>
              <a:spcBef>
                <a:spcPts val="500"/>
              </a:spcBef>
              <a:spcAft>
                <a:spcPts val="0"/>
              </a:spcAft>
              <a:buClr>
                <a:schemeClr val="dk1"/>
              </a:buClr>
              <a:buSzPts val="2400"/>
              <a:buFont typeface="Calibri"/>
              <a:buAutoNum type="arabicPeriod"/>
              <a:defRPr sz="2400"/>
            </a:lvl3pPr>
            <a:lvl4pPr marL="1828800" lvl="3" indent="-355600" algn="l">
              <a:lnSpc>
                <a:spcPct val="90000"/>
              </a:lnSpc>
              <a:spcBef>
                <a:spcPts val="500"/>
              </a:spcBef>
              <a:spcAft>
                <a:spcPts val="0"/>
              </a:spcAft>
              <a:buClr>
                <a:schemeClr val="dk1"/>
              </a:buClr>
              <a:buSzPts val="2000"/>
              <a:buFont typeface="Calibri"/>
              <a:buAutoNum type="arabicPeriod"/>
              <a:defRPr sz="2000"/>
            </a:lvl4pPr>
            <a:lvl5pPr marL="2286000" lvl="4" indent="-355600" algn="l">
              <a:lnSpc>
                <a:spcPct val="90000"/>
              </a:lnSpc>
              <a:spcBef>
                <a:spcPts val="500"/>
              </a:spcBef>
              <a:spcAft>
                <a:spcPts val="0"/>
              </a:spcAft>
              <a:buClr>
                <a:schemeClr val="dk1"/>
              </a:buClr>
              <a:buSzPts val="2000"/>
              <a:buFont typeface="Calibri"/>
              <a:buAutoNum type="arabicPeriod"/>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4.jpeg"/><Relationship Id="rId11" Type="http://schemas.openxmlformats.org/officeDocument/2006/relationships/image" Target="../media/image29.jpe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jpe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9.xml.rels><?xml version="1.0" encoding="UTF-8" standalone="yes"?>
<Relationships xmlns="http://schemas.openxmlformats.org/package/2006/relationships"><Relationship Id="rId3" Type="http://schemas.openxmlformats.org/officeDocument/2006/relationships/hyperlink" Target="https://pugetsoundkeeper.org/programs/lost-urban-creeks/"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hyperlink" Target="mailto:LUC@pugetsoundkeeper.org" TargetMode="External"/><Relationship Id="rId4" Type="http://schemas.openxmlformats.org/officeDocument/2006/relationships/hyperlink" Target="https://pugetsoundkeeper.org/maps/lost-urban-creek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3" name="Google Shape;93;p15"/>
          <p:cNvPicPr preferRelativeResize="0"/>
          <p:nvPr/>
        </p:nvPicPr>
        <p:blipFill>
          <a:blip r:embed="rId3">
            <a:alphaModFix/>
          </a:blip>
          <a:stretch>
            <a:fillRect/>
          </a:stretch>
        </p:blipFill>
        <p:spPr>
          <a:xfrm>
            <a:off x="4400175" y="2461850"/>
            <a:ext cx="6933898" cy="4150850"/>
          </a:xfrm>
          <a:prstGeom prst="rect">
            <a:avLst/>
          </a:prstGeom>
          <a:noFill/>
          <a:ln>
            <a:noFill/>
          </a:ln>
        </p:spPr>
      </p:pic>
      <p:sp>
        <p:nvSpPr>
          <p:cNvPr id="94" name="Google Shape;94;p15"/>
          <p:cNvSpPr txBox="1">
            <a:spLocks noGrp="1"/>
          </p:cNvSpPr>
          <p:nvPr>
            <p:ph type="ctrTitle"/>
          </p:nvPr>
        </p:nvSpPr>
        <p:spPr>
          <a:xfrm>
            <a:off x="238250" y="858750"/>
            <a:ext cx="7118400" cy="1120200"/>
          </a:xfrm>
          <a:prstGeom prst="rect">
            <a:avLst/>
          </a:prstGeom>
          <a:noFill/>
          <a:ln>
            <a:noFill/>
          </a:ln>
        </p:spPr>
        <p:txBody>
          <a:bodyPr spcFirstLastPara="1" wrap="square" lIns="91425" tIns="45700" rIns="91425" bIns="45700" anchor="b" anchorCtr="0">
            <a:noAutofit/>
          </a:bodyPr>
          <a:lstStyle/>
          <a:p>
            <a:pPr marL="0" lvl="0" indent="0" algn="ctr" rtl="0">
              <a:spcBef>
                <a:spcPts val="1000"/>
              </a:spcBef>
              <a:spcAft>
                <a:spcPts val="0"/>
              </a:spcAft>
              <a:buClr>
                <a:schemeClr val="dk1"/>
              </a:buClr>
              <a:buSzPts val="1100"/>
              <a:buFont typeface="Arial"/>
              <a:buNone/>
            </a:pPr>
            <a:r>
              <a:rPr lang="en-US" sz="3600" b="1">
                <a:solidFill>
                  <a:srgbClr val="351C75"/>
                </a:solidFill>
              </a:rPr>
              <a:t>Creating Education Experience     with Youth</a:t>
            </a:r>
            <a:endParaRPr sz="3600" b="1">
              <a:solidFill>
                <a:srgbClr val="351C75"/>
              </a:solidFill>
            </a:endParaRPr>
          </a:p>
          <a:p>
            <a:pPr marL="0" lvl="0" indent="0" algn="ctr" rtl="0">
              <a:spcBef>
                <a:spcPts val="1000"/>
              </a:spcBef>
              <a:spcAft>
                <a:spcPts val="0"/>
              </a:spcAft>
              <a:buClr>
                <a:schemeClr val="dk1"/>
              </a:buClr>
              <a:buSzPts val="1100"/>
              <a:buFont typeface="Arial"/>
              <a:buNone/>
            </a:pPr>
            <a:r>
              <a:rPr lang="en-US" sz="2600" b="1">
                <a:solidFill>
                  <a:srgbClr val="351C75"/>
                </a:solidFill>
              </a:rPr>
              <a:t>with Hannah Park</a:t>
            </a:r>
            <a:endParaRPr sz="3800" b="1">
              <a:solidFill>
                <a:srgbClr val="351C75"/>
              </a:solidFill>
            </a:endParaRPr>
          </a:p>
        </p:txBody>
      </p:sp>
      <p:sp>
        <p:nvSpPr>
          <p:cNvPr id="95" name="Google Shape;95;p15"/>
          <p:cNvSpPr txBox="1"/>
          <p:nvPr/>
        </p:nvSpPr>
        <p:spPr>
          <a:xfrm>
            <a:off x="428625" y="5572425"/>
            <a:ext cx="11130900" cy="378600"/>
          </a:xfrm>
          <a:prstGeom prst="rect">
            <a:avLst/>
          </a:prstGeom>
          <a:noFill/>
          <a:ln>
            <a:noFill/>
          </a:ln>
        </p:spPr>
        <p:txBody>
          <a:bodyPr spcFirstLastPara="1" wrap="square" lIns="91425" tIns="91425" rIns="91425" bIns="91425" anchor="b" anchorCtr="0">
            <a:spAutoFit/>
          </a:bodyPr>
          <a:lstStyle/>
          <a:p>
            <a:pPr marL="514350" lvl="0" indent="0" algn="ctr" rtl="0">
              <a:lnSpc>
                <a:spcPct val="90000"/>
              </a:lnSpc>
              <a:spcBef>
                <a:spcPts val="1000"/>
              </a:spcBef>
              <a:spcAft>
                <a:spcPts val="0"/>
              </a:spcAft>
              <a:buClr>
                <a:schemeClr val="dk1"/>
              </a:buClr>
              <a:buSzPts val="1100"/>
              <a:buFont typeface="Arial"/>
              <a:buNone/>
            </a:pPr>
            <a:endParaRPr>
              <a:solidFill>
                <a:schemeClr val="lt1"/>
              </a:solidFill>
              <a:latin typeface="Calibri"/>
              <a:ea typeface="Calibri"/>
              <a:cs typeface="Calibri"/>
              <a:sym typeface="Calibri"/>
            </a:endParaRPr>
          </a:p>
        </p:txBody>
      </p:sp>
      <p:pic>
        <p:nvPicPr>
          <p:cNvPr id="96" name="Google Shape;96;p15"/>
          <p:cNvPicPr preferRelativeResize="0"/>
          <p:nvPr/>
        </p:nvPicPr>
        <p:blipFill rotWithShape="1">
          <a:blip r:embed="rId4">
            <a:alphaModFix/>
          </a:blip>
          <a:srcRect/>
          <a:stretch/>
        </p:blipFill>
        <p:spPr>
          <a:xfrm>
            <a:off x="379475" y="2608460"/>
            <a:ext cx="3083800" cy="1541915"/>
          </a:xfrm>
          <a:prstGeom prst="rect">
            <a:avLst/>
          </a:prstGeom>
          <a:noFill/>
          <a:ln>
            <a:noFill/>
          </a:ln>
        </p:spPr>
      </p:pic>
      <p:pic>
        <p:nvPicPr>
          <p:cNvPr id="97" name="Google Shape;97;p15"/>
          <p:cNvPicPr preferRelativeResize="0"/>
          <p:nvPr/>
        </p:nvPicPr>
        <p:blipFill>
          <a:blip r:embed="rId5">
            <a:alphaModFix/>
          </a:blip>
          <a:stretch>
            <a:fillRect/>
          </a:stretch>
        </p:blipFill>
        <p:spPr>
          <a:xfrm>
            <a:off x="7356550" y="-4"/>
            <a:ext cx="4420198" cy="2272700"/>
          </a:xfrm>
          <a:prstGeom prst="rect">
            <a:avLst/>
          </a:prstGeom>
          <a:noFill/>
          <a:ln>
            <a:noFill/>
          </a:ln>
        </p:spPr>
      </p:pic>
      <p:pic>
        <p:nvPicPr>
          <p:cNvPr id="98" name="Google Shape;98;p15"/>
          <p:cNvPicPr preferRelativeResize="0"/>
          <p:nvPr/>
        </p:nvPicPr>
        <p:blipFill>
          <a:blip r:embed="rId6">
            <a:alphaModFix/>
          </a:blip>
          <a:stretch>
            <a:fillRect/>
          </a:stretch>
        </p:blipFill>
        <p:spPr>
          <a:xfrm>
            <a:off x="647925" y="4545500"/>
            <a:ext cx="2464374" cy="20671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03" name="Google Shape;103;p16"/>
          <p:cNvPicPr preferRelativeResize="0"/>
          <p:nvPr/>
        </p:nvPicPr>
        <p:blipFill>
          <a:blip r:embed="rId3">
            <a:alphaModFix/>
          </a:blip>
          <a:stretch>
            <a:fillRect/>
          </a:stretch>
        </p:blipFill>
        <p:spPr>
          <a:xfrm>
            <a:off x="1837675" y="12600"/>
            <a:ext cx="8878136" cy="6858000"/>
          </a:xfrm>
          <a:prstGeom prst="rect">
            <a:avLst/>
          </a:prstGeom>
          <a:noFill/>
          <a:ln>
            <a:noFill/>
          </a:ln>
        </p:spPr>
      </p:pic>
      <p:sp>
        <p:nvSpPr>
          <p:cNvPr id="104" name="Google Shape;104;p16"/>
          <p:cNvSpPr/>
          <p:nvPr/>
        </p:nvSpPr>
        <p:spPr>
          <a:xfrm>
            <a:off x="3884475" y="2610700"/>
            <a:ext cx="1200600" cy="24411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2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grpSp>
        <p:nvGrpSpPr>
          <p:cNvPr id="109" name="Google Shape;109;p17"/>
          <p:cNvGrpSpPr/>
          <p:nvPr/>
        </p:nvGrpSpPr>
        <p:grpSpPr>
          <a:xfrm>
            <a:off x="163899" y="1651150"/>
            <a:ext cx="10640031" cy="2521301"/>
            <a:chOff x="163899" y="1651150"/>
            <a:chExt cx="10640031" cy="2521301"/>
          </a:xfrm>
        </p:grpSpPr>
        <p:pic>
          <p:nvPicPr>
            <p:cNvPr id="110" name="Google Shape;110;p17"/>
            <p:cNvPicPr preferRelativeResize="0"/>
            <p:nvPr/>
          </p:nvPicPr>
          <p:blipFill rotWithShape="1">
            <a:blip r:embed="rId3">
              <a:alphaModFix/>
            </a:blip>
            <a:srcRect l="2085" r="17080"/>
            <a:stretch/>
          </p:blipFill>
          <p:spPr>
            <a:xfrm>
              <a:off x="7720889" y="2031271"/>
              <a:ext cx="3083041" cy="2141179"/>
            </a:xfrm>
            <a:prstGeom prst="rect">
              <a:avLst/>
            </a:prstGeom>
            <a:noFill/>
            <a:ln>
              <a:noFill/>
            </a:ln>
          </p:spPr>
        </p:pic>
        <p:sp>
          <p:nvSpPr>
            <p:cNvPr id="111" name="Google Shape;111;p17"/>
            <p:cNvSpPr/>
            <p:nvPr/>
          </p:nvSpPr>
          <p:spPr>
            <a:xfrm>
              <a:off x="163899" y="1651150"/>
              <a:ext cx="7973700" cy="1015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i="0" u="none" strike="noStrike" cap="none">
                  <a:solidFill>
                    <a:schemeClr val="dk1"/>
                  </a:solidFill>
                  <a:latin typeface="Calibri"/>
                  <a:ea typeface="Calibri"/>
                  <a:cs typeface="Calibri"/>
                  <a:sym typeface="Calibri"/>
                </a:rPr>
                <a:t>2. Monitoring Water Qualit</a:t>
              </a:r>
              <a:r>
                <a:rPr lang="en-US" sz="2400">
                  <a:solidFill>
                    <a:schemeClr val="dk1"/>
                  </a:solidFill>
                  <a:latin typeface="Calibri"/>
                  <a:ea typeface="Calibri"/>
                  <a:cs typeface="Calibri"/>
                  <a:sym typeface="Calibri"/>
                </a:rPr>
                <a:t>y &amp; Field Investigations</a:t>
              </a:r>
              <a:br>
                <a:rPr lang="en-US" sz="1800" i="0" u="none" strike="noStrike" cap="none">
                  <a:solidFill>
                    <a:srgbClr val="FFFFFF"/>
                  </a:solidFill>
                  <a:latin typeface="Calibri"/>
                  <a:ea typeface="Calibri"/>
                  <a:cs typeface="Calibri"/>
                  <a:sym typeface="Calibri"/>
                </a:rPr>
              </a:br>
              <a:endParaRPr sz="1800">
                <a:solidFill>
                  <a:srgbClr val="FFFFFF"/>
                </a:solidFill>
                <a:latin typeface="Calibri"/>
                <a:ea typeface="Calibri"/>
                <a:cs typeface="Calibri"/>
                <a:sym typeface="Calibri"/>
              </a:endParaRPr>
            </a:p>
          </p:txBody>
        </p:sp>
      </p:grpSp>
      <p:grpSp>
        <p:nvGrpSpPr>
          <p:cNvPr id="112" name="Google Shape;112;p17"/>
          <p:cNvGrpSpPr/>
          <p:nvPr/>
        </p:nvGrpSpPr>
        <p:grpSpPr>
          <a:xfrm>
            <a:off x="163912" y="2435969"/>
            <a:ext cx="9956639" cy="4030057"/>
            <a:chOff x="163912" y="2435969"/>
            <a:chExt cx="9956639" cy="4030057"/>
          </a:xfrm>
        </p:grpSpPr>
        <p:pic>
          <p:nvPicPr>
            <p:cNvPr id="113" name="Google Shape;113;p17"/>
            <p:cNvPicPr preferRelativeResize="0"/>
            <p:nvPr/>
          </p:nvPicPr>
          <p:blipFill rotWithShape="1">
            <a:blip r:embed="rId4">
              <a:alphaModFix/>
            </a:blip>
            <a:srcRect b="7834"/>
            <a:stretch/>
          </p:blipFill>
          <p:spPr>
            <a:xfrm>
              <a:off x="7023125" y="4324850"/>
              <a:ext cx="3097426" cy="2141175"/>
            </a:xfrm>
            <a:prstGeom prst="rect">
              <a:avLst/>
            </a:prstGeom>
            <a:noFill/>
            <a:ln>
              <a:noFill/>
            </a:ln>
          </p:spPr>
        </p:pic>
        <p:sp>
          <p:nvSpPr>
            <p:cNvPr id="114" name="Google Shape;114;p17"/>
            <p:cNvSpPr/>
            <p:nvPr/>
          </p:nvSpPr>
          <p:spPr>
            <a:xfrm>
              <a:off x="163912" y="2435969"/>
              <a:ext cx="5675100" cy="461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dk1"/>
                  </a:solidFill>
                  <a:latin typeface="Calibri"/>
                  <a:ea typeface="Calibri"/>
                  <a:cs typeface="Calibri"/>
                  <a:sym typeface="Calibri"/>
                </a:rPr>
                <a:t>3. Conducting Community Outreach</a:t>
              </a:r>
              <a:endParaRPr>
                <a:solidFill>
                  <a:schemeClr val="dk1"/>
                </a:solidFill>
                <a:latin typeface="Calibri"/>
                <a:ea typeface="Calibri"/>
                <a:cs typeface="Calibri"/>
                <a:sym typeface="Calibri"/>
              </a:endParaRPr>
            </a:p>
          </p:txBody>
        </p:sp>
      </p:grpSp>
      <p:grpSp>
        <p:nvGrpSpPr>
          <p:cNvPr id="115" name="Google Shape;115;p17"/>
          <p:cNvGrpSpPr/>
          <p:nvPr/>
        </p:nvGrpSpPr>
        <p:grpSpPr>
          <a:xfrm>
            <a:off x="163362" y="4093044"/>
            <a:ext cx="5675100" cy="2764957"/>
            <a:chOff x="163362" y="4093044"/>
            <a:chExt cx="5675100" cy="2764957"/>
          </a:xfrm>
        </p:grpSpPr>
        <p:sp>
          <p:nvSpPr>
            <p:cNvPr id="116" name="Google Shape;116;p17"/>
            <p:cNvSpPr/>
            <p:nvPr/>
          </p:nvSpPr>
          <p:spPr>
            <a:xfrm>
              <a:off x="163362" y="4093044"/>
              <a:ext cx="5675100" cy="461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dk1"/>
                  </a:solidFill>
                  <a:latin typeface="Calibri"/>
                  <a:ea typeface="Calibri"/>
                  <a:cs typeface="Calibri"/>
                  <a:sym typeface="Calibri"/>
                </a:rPr>
                <a:t>5. Equity and Social Justice</a:t>
              </a:r>
              <a:endParaRPr>
                <a:solidFill>
                  <a:schemeClr val="dk1"/>
                </a:solidFill>
                <a:latin typeface="Calibri"/>
                <a:ea typeface="Calibri"/>
                <a:cs typeface="Calibri"/>
                <a:sym typeface="Calibri"/>
              </a:endParaRPr>
            </a:p>
          </p:txBody>
        </p:sp>
        <p:pic>
          <p:nvPicPr>
            <p:cNvPr id="117" name="Google Shape;117;p17"/>
            <p:cNvPicPr preferRelativeResize="0"/>
            <p:nvPr/>
          </p:nvPicPr>
          <p:blipFill>
            <a:blip r:embed="rId5">
              <a:alphaModFix/>
            </a:blip>
            <a:stretch>
              <a:fillRect/>
            </a:stretch>
          </p:blipFill>
          <p:spPr>
            <a:xfrm>
              <a:off x="1640125" y="5119080"/>
              <a:ext cx="3097426" cy="1738921"/>
            </a:xfrm>
            <a:prstGeom prst="rect">
              <a:avLst/>
            </a:prstGeom>
            <a:noFill/>
            <a:ln>
              <a:noFill/>
            </a:ln>
          </p:spPr>
        </p:pic>
      </p:grpSp>
      <p:sp>
        <p:nvSpPr>
          <p:cNvPr id="119" name="Google Shape;119;p17"/>
          <p:cNvSpPr txBox="1"/>
          <p:nvPr/>
        </p:nvSpPr>
        <p:spPr>
          <a:xfrm>
            <a:off x="163362" y="827975"/>
            <a:ext cx="9404700" cy="1400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400">
                <a:solidFill>
                  <a:schemeClr val="dk1"/>
                </a:solidFill>
                <a:latin typeface="Calibri"/>
                <a:ea typeface="Calibri"/>
                <a:cs typeface="Calibri"/>
                <a:sym typeface="Calibri"/>
              </a:rPr>
              <a:t>1. Education &amp; Skills Development</a:t>
            </a:r>
            <a:endParaRPr sz="2400">
              <a:solidFill>
                <a:schemeClr val="dk1"/>
              </a:solidFill>
              <a:latin typeface="Calibri"/>
              <a:ea typeface="Calibri"/>
              <a:cs typeface="Calibri"/>
              <a:sym typeface="Calibri"/>
            </a:endParaRPr>
          </a:p>
        </p:txBody>
      </p:sp>
      <p:pic>
        <p:nvPicPr>
          <p:cNvPr id="120" name="Google Shape;120;p17"/>
          <p:cNvPicPr preferRelativeResize="0"/>
          <p:nvPr/>
        </p:nvPicPr>
        <p:blipFill>
          <a:blip r:embed="rId6">
            <a:alphaModFix/>
          </a:blip>
          <a:stretch>
            <a:fillRect/>
          </a:stretch>
        </p:blipFill>
        <p:spPr>
          <a:xfrm>
            <a:off x="8512627" y="0"/>
            <a:ext cx="3346739" cy="1878871"/>
          </a:xfrm>
          <a:prstGeom prst="rect">
            <a:avLst/>
          </a:prstGeom>
          <a:noFill/>
          <a:ln>
            <a:noFill/>
          </a:ln>
        </p:spPr>
      </p:pic>
      <p:grpSp>
        <p:nvGrpSpPr>
          <p:cNvPr id="121" name="Google Shape;121;p17"/>
          <p:cNvGrpSpPr/>
          <p:nvPr/>
        </p:nvGrpSpPr>
        <p:grpSpPr>
          <a:xfrm>
            <a:off x="163362" y="3254844"/>
            <a:ext cx="6700640" cy="3402630"/>
            <a:chOff x="163362" y="3254844"/>
            <a:chExt cx="6700640" cy="3402630"/>
          </a:xfrm>
        </p:grpSpPr>
        <p:sp>
          <p:nvSpPr>
            <p:cNvPr id="122" name="Google Shape;122;p17"/>
            <p:cNvSpPr/>
            <p:nvPr/>
          </p:nvSpPr>
          <p:spPr>
            <a:xfrm>
              <a:off x="163362" y="3254844"/>
              <a:ext cx="5675100" cy="461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dk1"/>
                  </a:solidFill>
                  <a:latin typeface="Calibri"/>
                  <a:ea typeface="Calibri"/>
                  <a:cs typeface="Calibri"/>
                  <a:sym typeface="Calibri"/>
                </a:rPr>
                <a:t>4. Restoration &amp; Stewardship</a:t>
              </a:r>
              <a:endParaRPr>
                <a:solidFill>
                  <a:schemeClr val="dk1"/>
                </a:solidFill>
                <a:latin typeface="Calibri"/>
                <a:ea typeface="Calibri"/>
                <a:cs typeface="Calibri"/>
                <a:sym typeface="Calibri"/>
              </a:endParaRPr>
            </a:p>
          </p:txBody>
        </p:sp>
        <p:pic>
          <p:nvPicPr>
            <p:cNvPr id="123" name="Google Shape;123;p17"/>
            <p:cNvPicPr preferRelativeResize="0"/>
            <p:nvPr/>
          </p:nvPicPr>
          <p:blipFill rotWithShape="1">
            <a:blip r:embed="rId7">
              <a:alphaModFix/>
            </a:blip>
            <a:srcRect/>
            <a:stretch/>
          </p:blipFill>
          <p:spPr>
            <a:xfrm>
              <a:off x="4913674" y="4707124"/>
              <a:ext cx="1950328" cy="1950350"/>
            </a:xfrm>
            <a:prstGeom prst="rect">
              <a:avLst/>
            </a:prstGeom>
            <a:noFill/>
            <a:ln>
              <a:noFill/>
            </a:ln>
          </p:spPr>
        </p:pic>
      </p:grpSp>
      <p:sp>
        <p:nvSpPr>
          <p:cNvPr id="124" name="Google Shape;124;p17"/>
          <p:cNvSpPr txBox="1"/>
          <p:nvPr/>
        </p:nvSpPr>
        <p:spPr>
          <a:xfrm>
            <a:off x="78650" y="199600"/>
            <a:ext cx="70782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b="1">
                <a:latin typeface="Calibri"/>
                <a:ea typeface="Calibri"/>
                <a:cs typeface="Calibri"/>
                <a:sym typeface="Calibri"/>
              </a:rPr>
              <a:t>Lost Urban Creeks Project Focus Areas:</a:t>
            </a:r>
            <a:endParaRPr sz="2400" b="1">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1000"/>
                                        <p:tgtEl>
                                          <p:spTgt spid="10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2"/>
                                        </p:tgtEl>
                                        <p:attrNameLst>
                                          <p:attrName>style.visibility</p:attrName>
                                        </p:attrNameLst>
                                      </p:cBhvr>
                                      <p:to>
                                        <p:strVal val="visible"/>
                                      </p:to>
                                    </p:set>
                                    <p:animEffect transition="in" filter="fade">
                                      <p:cBhvr>
                                        <p:cTn id="12" dur="1000"/>
                                        <p:tgtEl>
                                          <p:spTgt spid="1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1"/>
                                        </p:tgtEl>
                                        <p:attrNameLst>
                                          <p:attrName>style.visibility</p:attrName>
                                        </p:attrNameLst>
                                      </p:cBhvr>
                                      <p:to>
                                        <p:strVal val="visible"/>
                                      </p:to>
                                    </p:set>
                                    <p:animEffect transition="in" filter="fade">
                                      <p:cBhvr>
                                        <p:cTn id="17" dur="1000"/>
                                        <p:tgtEl>
                                          <p:spTgt spid="1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5"/>
                                        </p:tgtEl>
                                        <p:attrNameLst>
                                          <p:attrName>style.visibility</p:attrName>
                                        </p:attrNameLst>
                                      </p:cBhvr>
                                      <p:to>
                                        <p:strVal val="visible"/>
                                      </p:to>
                                    </p:set>
                                    <p:animEffect transition="in" filter="fade">
                                      <p:cBhvr>
                                        <p:cTn id="22" dur="10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8"/>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4F7B9026-36AD-42E4-B172-8D68F3A33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30" name="Google Shape;130;p18" descr="https://i1.wp.com/pugetsoundkeeper.org/wp-content/uploads/2016/03/springbrook-culverts.jpg?ssl=1"/>
          <p:cNvPicPr preferRelativeResize="0"/>
          <p:nvPr/>
        </p:nvPicPr>
        <p:blipFill rotWithShape="1">
          <a:blip r:embed="rId3"/>
          <a:srcRect l="20766" r="46772" b="-1"/>
          <a:stretch/>
        </p:blipFill>
        <p:spPr>
          <a:xfrm>
            <a:off x="192528" y="171716"/>
            <a:ext cx="3793268" cy="6514565"/>
          </a:xfrm>
          <a:prstGeom prst="rect">
            <a:avLst/>
          </a:prstGeom>
          <a:noFill/>
        </p:spPr>
      </p:pic>
      <p:pic>
        <p:nvPicPr>
          <p:cNvPr id="129" name="Google Shape;129;p18"/>
          <p:cNvPicPr preferRelativeResize="0"/>
          <p:nvPr/>
        </p:nvPicPr>
        <p:blipFill rotWithShape="1">
          <a:blip r:embed="rId4"/>
          <a:srcRect r="1" b="4147"/>
          <a:stretch/>
        </p:blipFill>
        <p:spPr>
          <a:xfrm>
            <a:off x="4184538" y="171716"/>
            <a:ext cx="3822924" cy="6514565"/>
          </a:xfrm>
          <a:prstGeom prst="rect">
            <a:avLst/>
          </a:prstGeom>
          <a:noFill/>
        </p:spPr>
      </p:pic>
      <p:pic>
        <p:nvPicPr>
          <p:cNvPr id="5" name="Picture 4" descr="A picture containing outdoor, tree, plant, water&#10;&#10;Description automatically generated">
            <a:extLst>
              <a:ext uri="{FF2B5EF4-FFF2-40B4-BE49-F238E27FC236}">
                <a16:creationId xmlns:a16="http://schemas.microsoft.com/office/drawing/2014/main" id="{1842C29C-5E7C-F583-C8D9-66A32769D778}"/>
              </a:ext>
            </a:extLst>
          </p:cNvPr>
          <p:cNvPicPr>
            <a:picLocks noChangeAspect="1"/>
          </p:cNvPicPr>
          <p:nvPr/>
        </p:nvPicPr>
        <p:blipFill rotWithShape="1">
          <a:blip r:embed="rId5"/>
          <a:srcRect l="18716" r="37547" b="-1"/>
          <a:stretch/>
        </p:blipFill>
        <p:spPr>
          <a:xfrm>
            <a:off x="8188032" y="171716"/>
            <a:ext cx="3799007" cy="65145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0"/>
                                        </p:tgtEl>
                                        <p:attrNameLst>
                                          <p:attrName>style.visibility</p:attrName>
                                        </p:attrNameLst>
                                      </p:cBhvr>
                                      <p:to>
                                        <p:strVal val="visible"/>
                                      </p:to>
                                    </p:set>
                                    <p:animEffect transition="in" filter="fade">
                                      <p:cBhvr>
                                        <p:cTn id="7" dur="2000"/>
                                        <p:tgtEl>
                                          <p:spTgt spid="130"/>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29"/>
                                        </p:tgtEl>
                                        <p:attrNameLst>
                                          <p:attrName>style.visibility</p:attrName>
                                        </p:attrNameLst>
                                      </p:cBhvr>
                                      <p:to>
                                        <p:strVal val="visible"/>
                                      </p:to>
                                    </p:set>
                                    <p:animEffect transition="in" filter="fade">
                                      <p:cBhvr>
                                        <p:cTn id="11" dur="2000"/>
                                        <p:tgtEl>
                                          <p:spTgt spid="129"/>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135" name="Google Shape;135;p19"/>
          <p:cNvPicPr preferRelativeResize="0"/>
          <p:nvPr/>
        </p:nvPicPr>
        <p:blipFill>
          <a:blip r:embed="rId3">
            <a:alphaModFix/>
          </a:blip>
          <a:stretch>
            <a:fillRect/>
          </a:stretch>
        </p:blipFill>
        <p:spPr>
          <a:xfrm>
            <a:off x="368575" y="237262"/>
            <a:ext cx="6784899" cy="6383474"/>
          </a:xfrm>
          <a:prstGeom prst="rect">
            <a:avLst/>
          </a:prstGeom>
          <a:noFill/>
          <a:ln>
            <a:noFill/>
          </a:ln>
          <a:effectLst>
            <a:outerShdw blurRad="57150" dist="19050" dir="5400000" algn="bl" rotWithShape="0">
              <a:srgbClr val="000000">
                <a:alpha val="50000"/>
              </a:srgbClr>
            </a:outerShdw>
          </a:effectLst>
        </p:spPr>
      </p:pic>
      <p:pic>
        <p:nvPicPr>
          <p:cNvPr id="136" name="Google Shape;136;p19"/>
          <p:cNvPicPr preferRelativeResize="0"/>
          <p:nvPr/>
        </p:nvPicPr>
        <p:blipFill>
          <a:blip r:embed="rId4">
            <a:alphaModFix/>
          </a:blip>
          <a:stretch>
            <a:fillRect/>
          </a:stretch>
        </p:blipFill>
        <p:spPr>
          <a:xfrm>
            <a:off x="7472759" y="4616050"/>
            <a:ext cx="4597940" cy="1815353"/>
          </a:xfrm>
          <a:prstGeom prst="rect">
            <a:avLst/>
          </a:prstGeom>
          <a:noFill/>
          <a:ln>
            <a:noFill/>
          </a:ln>
          <a:effectLst>
            <a:outerShdw blurRad="57150" dist="19050" dir="5400000" algn="bl" rotWithShape="0">
              <a:srgbClr val="000000">
                <a:alpha val="50000"/>
              </a:srgbClr>
            </a:outerShdw>
          </a:effectLst>
        </p:spPr>
      </p:pic>
      <p:pic>
        <p:nvPicPr>
          <p:cNvPr id="137" name="Google Shape;137;p19"/>
          <p:cNvPicPr preferRelativeResize="0"/>
          <p:nvPr/>
        </p:nvPicPr>
        <p:blipFill>
          <a:blip r:embed="rId5">
            <a:alphaModFix/>
          </a:blip>
          <a:stretch>
            <a:fillRect/>
          </a:stretch>
        </p:blipFill>
        <p:spPr>
          <a:xfrm>
            <a:off x="8394811" y="237250"/>
            <a:ext cx="2753835" cy="4082650"/>
          </a:xfrm>
          <a:prstGeom prst="rect">
            <a:avLst/>
          </a:prstGeom>
          <a:noFill/>
          <a:ln>
            <a:noFill/>
          </a:ln>
          <a:effectLst>
            <a:outerShdw blurRad="57150" dist="19050" dir="5400000" algn="bl" rotWithShape="0">
              <a:srgbClr val="000000">
                <a:alpha val="5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7"/>
                                        </p:tgtEl>
                                        <p:attrNameLst>
                                          <p:attrName>style.visibility</p:attrName>
                                        </p:attrNameLst>
                                      </p:cBhvr>
                                      <p:to>
                                        <p:strVal val="visible"/>
                                      </p:to>
                                    </p:set>
                                    <p:animEffect transition="in" filter="fade">
                                      <p:cBhvr>
                                        <p:cTn id="7" dur="1000"/>
                                        <p:tgtEl>
                                          <p:spTgt spid="1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6"/>
                                        </p:tgtEl>
                                        <p:attrNameLst>
                                          <p:attrName>style.visibility</p:attrName>
                                        </p:attrNameLst>
                                      </p:cBhvr>
                                      <p:to>
                                        <p:strVal val="visible"/>
                                      </p:to>
                                    </p:set>
                                    <p:animEffect transition="in" filter="fade">
                                      <p:cBhvr>
                                        <p:cTn id="12" dur="1000"/>
                                        <p:tgtEl>
                                          <p:spTgt spid="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0"/>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endParaRPr/>
          </a:p>
        </p:txBody>
      </p:sp>
      <p:sp>
        <p:nvSpPr>
          <p:cNvPr id="143" name="Google Shape;143;p20"/>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pic>
        <p:nvPicPr>
          <p:cNvPr id="144" name="Google Shape;144;p20"/>
          <p:cNvPicPr preferRelativeResize="0"/>
          <p:nvPr/>
        </p:nvPicPr>
        <p:blipFill>
          <a:blip r:embed="rId3">
            <a:alphaModFix/>
          </a:blip>
          <a:stretch>
            <a:fillRect/>
          </a:stretch>
        </p:blipFill>
        <p:spPr>
          <a:xfrm>
            <a:off x="545338" y="123825"/>
            <a:ext cx="2409825" cy="6610350"/>
          </a:xfrm>
          <a:prstGeom prst="rect">
            <a:avLst/>
          </a:prstGeom>
          <a:noFill/>
          <a:ln>
            <a:noFill/>
          </a:ln>
        </p:spPr>
      </p:pic>
      <p:pic>
        <p:nvPicPr>
          <p:cNvPr id="145" name="Google Shape;145;p20"/>
          <p:cNvPicPr preferRelativeResize="0"/>
          <p:nvPr/>
        </p:nvPicPr>
        <p:blipFill rotWithShape="1">
          <a:blip r:embed="rId4">
            <a:alphaModFix/>
          </a:blip>
          <a:srcRect b="9535"/>
          <a:stretch/>
        </p:blipFill>
        <p:spPr>
          <a:xfrm>
            <a:off x="3237925" y="273725"/>
            <a:ext cx="3671958" cy="2434400"/>
          </a:xfrm>
          <a:prstGeom prst="rect">
            <a:avLst/>
          </a:prstGeom>
          <a:noFill/>
          <a:ln>
            <a:noFill/>
          </a:ln>
        </p:spPr>
      </p:pic>
      <p:pic>
        <p:nvPicPr>
          <p:cNvPr id="146" name="Google Shape;146;p20"/>
          <p:cNvPicPr preferRelativeResize="0"/>
          <p:nvPr/>
        </p:nvPicPr>
        <p:blipFill>
          <a:blip r:embed="rId5">
            <a:alphaModFix/>
          </a:blip>
          <a:stretch>
            <a:fillRect/>
          </a:stretch>
        </p:blipFill>
        <p:spPr>
          <a:xfrm>
            <a:off x="7349707" y="242650"/>
            <a:ext cx="4614900" cy="2434400"/>
          </a:xfrm>
          <a:prstGeom prst="rect">
            <a:avLst/>
          </a:prstGeom>
          <a:noFill/>
          <a:ln>
            <a:noFill/>
          </a:ln>
        </p:spPr>
      </p:pic>
      <p:pic>
        <p:nvPicPr>
          <p:cNvPr id="147" name="Google Shape;147;p20"/>
          <p:cNvPicPr preferRelativeResize="0"/>
          <p:nvPr/>
        </p:nvPicPr>
        <p:blipFill>
          <a:blip r:embed="rId6">
            <a:alphaModFix/>
          </a:blip>
          <a:stretch>
            <a:fillRect/>
          </a:stretch>
        </p:blipFill>
        <p:spPr>
          <a:xfrm>
            <a:off x="3107563" y="3035975"/>
            <a:ext cx="8932038" cy="355885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5"/>
                                        </p:tgtEl>
                                        <p:attrNameLst>
                                          <p:attrName>style.visibility</p:attrName>
                                        </p:attrNameLst>
                                      </p:cBhvr>
                                      <p:to>
                                        <p:strVal val="visible"/>
                                      </p:to>
                                    </p:set>
                                    <p:animEffect transition="in" filter="fade">
                                      <p:cBhvr>
                                        <p:cTn id="7" dur="1000"/>
                                        <p:tgtEl>
                                          <p:spTgt spid="14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46"/>
                                        </p:tgtEl>
                                        <p:attrNameLst>
                                          <p:attrName>style.visibility</p:attrName>
                                        </p:attrNameLst>
                                      </p:cBhvr>
                                      <p:to>
                                        <p:strVal val="visible"/>
                                      </p:to>
                                    </p:set>
                                    <p:animEffect transition="in" filter="fade">
                                      <p:cBhvr>
                                        <p:cTn id="11" dur="1000"/>
                                        <p:tgtEl>
                                          <p:spTgt spid="146"/>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47"/>
                                        </p:tgtEl>
                                        <p:attrNameLst>
                                          <p:attrName>style.visibility</p:attrName>
                                        </p:attrNameLst>
                                      </p:cBhvr>
                                      <p:to>
                                        <p:strVal val="visible"/>
                                      </p:to>
                                    </p:set>
                                    <p:animEffect transition="in" filter="fade">
                                      <p:cBhvr>
                                        <p:cTn id="15" dur="10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1"/>
          <p:cNvSpPr txBox="1">
            <a:spLocks noGrp="1"/>
          </p:cNvSpPr>
          <p:nvPr>
            <p:ph type="title"/>
          </p:nvPr>
        </p:nvSpPr>
        <p:spPr>
          <a:xfrm>
            <a:off x="287550" y="-211400"/>
            <a:ext cx="11616900" cy="13257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4000"/>
              <a:t>Creating educational experiences for youth …</a:t>
            </a:r>
            <a:endParaRPr sz="4000"/>
          </a:p>
        </p:txBody>
      </p:sp>
      <p:grpSp>
        <p:nvGrpSpPr>
          <p:cNvPr id="153" name="Google Shape;153;p21"/>
          <p:cNvGrpSpPr/>
          <p:nvPr/>
        </p:nvGrpSpPr>
        <p:grpSpPr>
          <a:xfrm>
            <a:off x="4172474" y="752212"/>
            <a:ext cx="3847058" cy="5288848"/>
            <a:chOff x="3178484" y="413031"/>
            <a:chExt cx="5459142" cy="6251593"/>
          </a:xfrm>
        </p:grpSpPr>
        <p:pic>
          <p:nvPicPr>
            <p:cNvPr id="154" name="Google Shape;154;p21"/>
            <p:cNvPicPr preferRelativeResize="0"/>
            <p:nvPr/>
          </p:nvPicPr>
          <p:blipFill rotWithShape="1">
            <a:blip r:embed="rId3">
              <a:alphaModFix/>
            </a:blip>
            <a:srcRect t="40437"/>
            <a:stretch/>
          </p:blipFill>
          <p:spPr>
            <a:xfrm>
              <a:off x="3178487" y="3483775"/>
              <a:ext cx="5459126" cy="3180850"/>
            </a:xfrm>
            <a:prstGeom prst="rect">
              <a:avLst/>
            </a:prstGeom>
            <a:noFill/>
            <a:ln>
              <a:noFill/>
            </a:ln>
            <a:effectLst>
              <a:outerShdw blurRad="57150" dist="19050" dir="5400000" algn="bl" rotWithShape="0">
                <a:srgbClr val="000000">
                  <a:alpha val="50000"/>
                </a:srgbClr>
              </a:outerShdw>
            </a:effectLst>
          </p:spPr>
        </p:pic>
        <p:pic>
          <p:nvPicPr>
            <p:cNvPr id="155" name="Google Shape;155;p21"/>
            <p:cNvPicPr preferRelativeResize="0"/>
            <p:nvPr/>
          </p:nvPicPr>
          <p:blipFill>
            <a:blip r:embed="rId4">
              <a:alphaModFix/>
            </a:blip>
            <a:stretch>
              <a:fillRect/>
            </a:stretch>
          </p:blipFill>
          <p:spPr>
            <a:xfrm>
              <a:off x="3178484" y="413031"/>
              <a:ext cx="5459142" cy="3070748"/>
            </a:xfrm>
            <a:prstGeom prst="rect">
              <a:avLst/>
            </a:prstGeom>
            <a:noFill/>
            <a:ln>
              <a:noFill/>
            </a:ln>
            <a:effectLst>
              <a:outerShdw blurRad="57150" dist="19050" dir="5400000" algn="bl" rotWithShape="0">
                <a:srgbClr val="000000">
                  <a:alpha val="50000"/>
                </a:srgbClr>
              </a:outerShdw>
            </a:effectLst>
          </p:spPr>
        </p:pic>
      </p:grpSp>
      <p:pic>
        <p:nvPicPr>
          <p:cNvPr id="156" name="Google Shape;156;p21"/>
          <p:cNvPicPr preferRelativeResize="0"/>
          <p:nvPr/>
        </p:nvPicPr>
        <p:blipFill>
          <a:blip r:embed="rId5">
            <a:alphaModFix/>
          </a:blip>
          <a:stretch>
            <a:fillRect/>
          </a:stretch>
        </p:blipFill>
        <p:spPr>
          <a:xfrm>
            <a:off x="5426657" y="710182"/>
            <a:ext cx="6835046" cy="2999000"/>
          </a:xfrm>
          <a:prstGeom prst="rect">
            <a:avLst/>
          </a:prstGeom>
          <a:noFill/>
          <a:ln>
            <a:noFill/>
          </a:ln>
        </p:spPr>
      </p:pic>
      <p:pic>
        <p:nvPicPr>
          <p:cNvPr id="157" name="Google Shape;157;p21"/>
          <p:cNvPicPr preferRelativeResize="0"/>
          <p:nvPr/>
        </p:nvPicPr>
        <p:blipFill rotWithShape="1">
          <a:blip r:embed="rId6">
            <a:alphaModFix/>
          </a:blip>
          <a:srcRect l="8268" t="8242" r="15237" b="9085"/>
          <a:stretch/>
        </p:blipFill>
        <p:spPr>
          <a:xfrm>
            <a:off x="3742325" y="3751200"/>
            <a:ext cx="3785876" cy="3068797"/>
          </a:xfrm>
          <a:prstGeom prst="rect">
            <a:avLst/>
          </a:prstGeom>
          <a:noFill/>
          <a:ln>
            <a:noFill/>
          </a:ln>
        </p:spPr>
      </p:pic>
      <p:pic>
        <p:nvPicPr>
          <p:cNvPr id="158" name="Google Shape;158;p21"/>
          <p:cNvPicPr preferRelativeResize="0"/>
          <p:nvPr/>
        </p:nvPicPr>
        <p:blipFill>
          <a:blip r:embed="rId7">
            <a:alphaModFix/>
          </a:blip>
          <a:stretch>
            <a:fillRect/>
          </a:stretch>
        </p:blipFill>
        <p:spPr>
          <a:xfrm>
            <a:off x="7466675" y="3732200"/>
            <a:ext cx="2330100" cy="3106801"/>
          </a:xfrm>
          <a:prstGeom prst="rect">
            <a:avLst/>
          </a:prstGeom>
          <a:noFill/>
          <a:ln>
            <a:noFill/>
          </a:ln>
        </p:spPr>
      </p:pic>
      <p:pic>
        <p:nvPicPr>
          <p:cNvPr id="159" name="Google Shape;159;p21"/>
          <p:cNvPicPr preferRelativeResize="0"/>
          <p:nvPr/>
        </p:nvPicPr>
        <p:blipFill>
          <a:blip r:embed="rId8">
            <a:alphaModFix/>
          </a:blip>
          <a:stretch>
            <a:fillRect/>
          </a:stretch>
        </p:blipFill>
        <p:spPr>
          <a:xfrm>
            <a:off x="3177400" y="752200"/>
            <a:ext cx="2249257" cy="2998999"/>
          </a:xfrm>
          <a:prstGeom prst="rect">
            <a:avLst/>
          </a:prstGeom>
          <a:noFill/>
          <a:ln>
            <a:noFill/>
          </a:ln>
        </p:spPr>
      </p:pic>
      <p:pic>
        <p:nvPicPr>
          <p:cNvPr id="160" name="Google Shape;160;p21"/>
          <p:cNvPicPr preferRelativeResize="0"/>
          <p:nvPr/>
        </p:nvPicPr>
        <p:blipFill rotWithShape="1">
          <a:blip r:embed="rId9">
            <a:alphaModFix/>
          </a:blip>
          <a:srcRect l="5610" t="7245" r="11021" b="14678"/>
          <a:stretch/>
        </p:blipFill>
        <p:spPr>
          <a:xfrm>
            <a:off x="488725" y="752200"/>
            <a:ext cx="3253601" cy="2285430"/>
          </a:xfrm>
          <a:prstGeom prst="rect">
            <a:avLst/>
          </a:prstGeom>
          <a:noFill/>
          <a:ln>
            <a:noFill/>
          </a:ln>
        </p:spPr>
      </p:pic>
      <p:pic>
        <p:nvPicPr>
          <p:cNvPr id="161" name="Google Shape;161;p21"/>
          <p:cNvPicPr preferRelativeResize="0"/>
          <p:nvPr/>
        </p:nvPicPr>
        <p:blipFill>
          <a:blip r:embed="rId10">
            <a:alphaModFix/>
          </a:blip>
          <a:stretch>
            <a:fillRect/>
          </a:stretch>
        </p:blipFill>
        <p:spPr>
          <a:xfrm>
            <a:off x="488725" y="2939625"/>
            <a:ext cx="3253599" cy="3918375"/>
          </a:xfrm>
          <a:prstGeom prst="rect">
            <a:avLst/>
          </a:prstGeom>
          <a:noFill/>
          <a:ln>
            <a:noFill/>
          </a:ln>
          <a:effectLst>
            <a:outerShdw blurRad="57150" dist="19050" dir="5400000" algn="bl" rotWithShape="0">
              <a:srgbClr val="000000">
                <a:alpha val="50000"/>
              </a:srgbClr>
            </a:outerShdw>
          </a:effectLst>
        </p:spPr>
      </p:pic>
      <p:pic>
        <p:nvPicPr>
          <p:cNvPr id="162" name="Google Shape;162;p21"/>
          <p:cNvPicPr preferRelativeResize="0"/>
          <p:nvPr/>
        </p:nvPicPr>
        <p:blipFill>
          <a:blip r:embed="rId11">
            <a:alphaModFix/>
          </a:blip>
          <a:stretch>
            <a:fillRect/>
          </a:stretch>
        </p:blipFill>
        <p:spPr>
          <a:xfrm>
            <a:off x="9761800" y="3718682"/>
            <a:ext cx="2249251" cy="400559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1"/>
                                        </p:tgtEl>
                                        <p:attrNameLst>
                                          <p:attrName>style.visibility</p:attrName>
                                        </p:attrNameLst>
                                      </p:cBhvr>
                                      <p:to>
                                        <p:strVal val="visible"/>
                                      </p:to>
                                    </p:set>
                                    <p:animEffect transition="in" filter="fade">
                                      <p:cBhvr>
                                        <p:cTn id="7" dur="1000"/>
                                        <p:tgtEl>
                                          <p:spTgt spid="1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6"/>
                                        </p:tgtEl>
                                        <p:attrNameLst>
                                          <p:attrName>style.visibility</p:attrName>
                                        </p:attrNameLst>
                                      </p:cBhvr>
                                      <p:to>
                                        <p:strVal val="visible"/>
                                      </p:to>
                                    </p:set>
                                    <p:animEffect transition="in" filter="fade">
                                      <p:cBhvr>
                                        <p:cTn id="12" dur="1000"/>
                                        <p:tgtEl>
                                          <p:spTgt spid="156"/>
                                        </p:tgtEl>
                                      </p:cBhvr>
                                    </p:animEffect>
                                  </p:childTnLst>
                                </p:cTn>
                              </p:par>
                              <p:par>
                                <p:cTn id="13" presetID="10" presetClass="exit" presetSubtype="0" fill="hold" nodeType="withEffect">
                                  <p:stCondLst>
                                    <p:cond delay="0"/>
                                  </p:stCondLst>
                                  <p:childTnLst>
                                    <p:animEffect transition="out" filter="fade">
                                      <p:cBhvr>
                                        <p:cTn id="14" dur="500"/>
                                        <p:tgtEl>
                                          <p:spTgt spid="153"/>
                                        </p:tgtEl>
                                      </p:cBhvr>
                                    </p:animEffect>
                                    <p:set>
                                      <p:cBhvr>
                                        <p:cTn id="15" dur="1" fill="hold">
                                          <p:stCondLst>
                                            <p:cond delay="499"/>
                                          </p:stCondLst>
                                        </p:cTn>
                                        <p:tgtEl>
                                          <p:spTgt spid="15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0"/>
                                        </p:tgtEl>
                                        <p:attrNameLst>
                                          <p:attrName>style.visibility</p:attrName>
                                        </p:attrNameLst>
                                      </p:cBhvr>
                                      <p:to>
                                        <p:strVal val="visible"/>
                                      </p:to>
                                    </p:set>
                                    <p:animEffect transition="in" filter="fade">
                                      <p:cBhvr>
                                        <p:cTn id="20" dur="1000"/>
                                        <p:tgtEl>
                                          <p:spTgt spid="160"/>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5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2"/>
          <p:cNvSpPr txBox="1">
            <a:spLocks noGrp="1"/>
          </p:cNvSpPr>
          <p:nvPr>
            <p:ph type="title"/>
          </p:nvPr>
        </p:nvSpPr>
        <p:spPr>
          <a:xfrm>
            <a:off x="219075" y="60325"/>
            <a:ext cx="118491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4000"/>
              <a:t>But we know we can do more to help Springbrook Creek</a:t>
            </a:r>
            <a:endParaRPr sz="4000"/>
          </a:p>
        </p:txBody>
      </p:sp>
      <p:pic>
        <p:nvPicPr>
          <p:cNvPr id="168" name="Google Shape;168;p22"/>
          <p:cNvPicPr preferRelativeResize="0"/>
          <p:nvPr/>
        </p:nvPicPr>
        <p:blipFill>
          <a:blip r:embed="rId3">
            <a:alphaModFix/>
          </a:blip>
          <a:stretch>
            <a:fillRect/>
          </a:stretch>
        </p:blipFill>
        <p:spPr>
          <a:xfrm>
            <a:off x="7979225" y="3850050"/>
            <a:ext cx="3598676" cy="2562500"/>
          </a:xfrm>
          <a:prstGeom prst="rect">
            <a:avLst/>
          </a:prstGeom>
          <a:noFill/>
          <a:ln>
            <a:noFill/>
          </a:ln>
        </p:spPr>
      </p:pic>
      <p:pic>
        <p:nvPicPr>
          <p:cNvPr id="169" name="Google Shape;169;p22"/>
          <p:cNvPicPr preferRelativeResize="0"/>
          <p:nvPr/>
        </p:nvPicPr>
        <p:blipFill>
          <a:blip r:embed="rId4">
            <a:alphaModFix/>
          </a:blip>
          <a:stretch>
            <a:fillRect/>
          </a:stretch>
        </p:blipFill>
        <p:spPr>
          <a:xfrm>
            <a:off x="387425" y="4045167"/>
            <a:ext cx="3598676" cy="2333446"/>
          </a:xfrm>
          <a:prstGeom prst="rect">
            <a:avLst/>
          </a:prstGeom>
          <a:noFill/>
          <a:ln>
            <a:noFill/>
          </a:ln>
        </p:spPr>
      </p:pic>
      <p:pic>
        <p:nvPicPr>
          <p:cNvPr id="170" name="Google Shape;170;p22"/>
          <p:cNvPicPr preferRelativeResize="0"/>
          <p:nvPr/>
        </p:nvPicPr>
        <p:blipFill>
          <a:blip r:embed="rId5">
            <a:alphaModFix/>
          </a:blip>
          <a:stretch>
            <a:fillRect/>
          </a:stretch>
        </p:blipFill>
        <p:spPr>
          <a:xfrm>
            <a:off x="764225" y="1102226"/>
            <a:ext cx="2845074" cy="2747824"/>
          </a:xfrm>
          <a:prstGeom prst="rect">
            <a:avLst/>
          </a:prstGeom>
          <a:noFill/>
          <a:ln>
            <a:noFill/>
          </a:ln>
        </p:spPr>
      </p:pic>
      <p:pic>
        <p:nvPicPr>
          <p:cNvPr id="171" name="Google Shape;171;p22"/>
          <p:cNvPicPr preferRelativeResize="0"/>
          <p:nvPr/>
        </p:nvPicPr>
        <p:blipFill>
          <a:blip r:embed="rId6">
            <a:alphaModFix/>
          </a:blip>
          <a:stretch>
            <a:fillRect/>
          </a:stretch>
        </p:blipFill>
        <p:spPr>
          <a:xfrm>
            <a:off x="4183313" y="1044277"/>
            <a:ext cx="3598676" cy="5398013"/>
          </a:xfrm>
          <a:prstGeom prst="rect">
            <a:avLst/>
          </a:prstGeom>
          <a:noFill/>
          <a:ln>
            <a:noFill/>
          </a:ln>
        </p:spPr>
      </p:pic>
      <p:pic>
        <p:nvPicPr>
          <p:cNvPr id="172" name="Google Shape;172;p22"/>
          <p:cNvPicPr preferRelativeResize="0"/>
          <p:nvPr/>
        </p:nvPicPr>
        <p:blipFill>
          <a:blip r:embed="rId7">
            <a:alphaModFix/>
          </a:blip>
          <a:stretch>
            <a:fillRect/>
          </a:stretch>
        </p:blipFill>
        <p:spPr>
          <a:xfrm>
            <a:off x="7979200" y="1044275"/>
            <a:ext cx="3598675" cy="26989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0"/>
                                        </p:tgtEl>
                                        <p:attrNameLst>
                                          <p:attrName>style.visibility</p:attrName>
                                        </p:attrNameLst>
                                      </p:cBhvr>
                                      <p:to>
                                        <p:strVal val="visible"/>
                                      </p:to>
                                    </p:set>
                                    <p:animEffect transition="in" filter="fade">
                                      <p:cBhvr>
                                        <p:cTn id="7" dur="2000"/>
                                        <p:tgtEl>
                                          <p:spTgt spid="170"/>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69"/>
                                        </p:tgtEl>
                                        <p:attrNameLst>
                                          <p:attrName>style.visibility</p:attrName>
                                        </p:attrNameLst>
                                      </p:cBhvr>
                                      <p:to>
                                        <p:strVal val="visible"/>
                                      </p:to>
                                    </p:set>
                                    <p:animEffect transition="in" filter="fade">
                                      <p:cBhvr>
                                        <p:cTn id="11" dur="2000"/>
                                        <p:tgtEl>
                                          <p:spTgt spid="169"/>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171"/>
                                        </p:tgtEl>
                                        <p:attrNameLst>
                                          <p:attrName>style.visibility</p:attrName>
                                        </p:attrNameLst>
                                      </p:cBhvr>
                                      <p:to>
                                        <p:strVal val="visible"/>
                                      </p:to>
                                    </p:set>
                                    <p:animEffect transition="in" filter="fade">
                                      <p:cBhvr>
                                        <p:cTn id="15" dur="2000"/>
                                        <p:tgtEl>
                                          <p:spTgt spid="171"/>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172"/>
                                        </p:tgtEl>
                                        <p:attrNameLst>
                                          <p:attrName>style.visibility</p:attrName>
                                        </p:attrNameLst>
                                      </p:cBhvr>
                                      <p:to>
                                        <p:strVal val="visible"/>
                                      </p:to>
                                    </p:set>
                                    <p:animEffect transition="in" filter="fade">
                                      <p:cBhvr>
                                        <p:cTn id="19" dur="2000"/>
                                        <p:tgtEl>
                                          <p:spTgt spid="172"/>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168"/>
                                        </p:tgtEl>
                                        <p:attrNameLst>
                                          <p:attrName>style.visibility</p:attrName>
                                        </p:attrNameLst>
                                      </p:cBhvr>
                                      <p:to>
                                        <p:strVal val="visible"/>
                                      </p:to>
                                    </p:set>
                                    <p:animEffect transition="in" filter="fade">
                                      <p:cBhvr>
                                        <p:cTn id="23" dur="2000"/>
                                        <p:tgtEl>
                                          <p:spTgt spid="1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3"/>
          <p:cNvSpPr txBox="1">
            <a:spLocks noGrp="1"/>
          </p:cNvSpPr>
          <p:nvPr>
            <p:ph type="title"/>
          </p:nvPr>
        </p:nvSpPr>
        <p:spPr>
          <a:xfrm>
            <a:off x="93250" y="102200"/>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Thank you:</a:t>
            </a:r>
            <a:endParaRPr/>
          </a:p>
        </p:txBody>
      </p:sp>
      <p:sp>
        <p:nvSpPr>
          <p:cNvPr id="178" name="Google Shape;178;p23"/>
          <p:cNvSpPr txBox="1">
            <a:spLocks noGrp="1"/>
          </p:cNvSpPr>
          <p:nvPr>
            <p:ph type="body" idx="1"/>
          </p:nvPr>
        </p:nvSpPr>
        <p:spPr>
          <a:xfrm>
            <a:off x="93250" y="1518875"/>
            <a:ext cx="7850600" cy="4992000"/>
          </a:xfrm>
          <a:prstGeom prst="rect">
            <a:avLst/>
          </a:prstGeom>
        </p:spPr>
        <p:txBody>
          <a:bodyPr spcFirstLastPara="1" wrap="square" lIns="91425" tIns="45700" rIns="91425" bIns="45700" anchor="t" anchorCtr="0">
            <a:normAutofit fontScale="77500" lnSpcReduction="20000"/>
          </a:bodyPr>
          <a:lstStyle/>
          <a:p>
            <a:pPr marL="0" lvl="0" indent="0" algn="l" rtl="0">
              <a:spcBef>
                <a:spcPts val="1000"/>
              </a:spcBef>
              <a:spcAft>
                <a:spcPts val="0"/>
              </a:spcAft>
              <a:buNone/>
            </a:pPr>
            <a:r>
              <a:rPr lang="en-US" sz="2500"/>
              <a:t>Visit us: </a:t>
            </a:r>
            <a:r>
              <a:rPr lang="en-US" sz="2500" u="sng">
                <a:solidFill>
                  <a:schemeClr val="hlink"/>
                </a:solidFill>
                <a:hlinkClick r:id="rId3"/>
              </a:rPr>
              <a:t>https://pugetsoundkeeper.org/programs/lost-urban-creeks/</a:t>
            </a:r>
            <a:endParaRPr sz="2500"/>
          </a:p>
          <a:p>
            <a:pPr marL="0" lvl="0" indent="0" algn="l" rtl="0">
              <a:spcBef>
                <a:spcPts val="1000"/>
              </a:spcBef>
              <a:spcAft>
                <a:spcPts val="0"/>
              </a:spcAft>
              <a:buNone/>
            </a:pPr>
            <a:endParaRPr sz="2500"/>
          </a:p>
          <a:p>
            <a:pPr marL="0" lvl="0" indent="0" algn="l" rtl="0">
              <a:spcBef>
                <a:spcPts val="1000"/>
              </a:spcBef>
              <a:spcAft>
                <a:spcPts val="0"/>
              </a:spcAft>
              <a:buNone/>
            </a:pPr>
            <a:r>
              <a:rPr lang="en-US" sz="2500"/>
              <a:t>Learn about us (Lost Urban Creeks Story Map): </a:t>
            </a:r>
            <a:r>
              <a:rPr lang="en-US" sz="2500" u="sng">
                <a:solidFill>
                  <a:schemeClr val="hlink"/>
                </a:solidFill>
                <a:hlinkClick r:id="rId4"/>
              </a:rPr>
              <a:t>https://pugetsoundkeeper.org/maps/lost-urban-creeks/</a:t>
            </a:r>
            <a:endParaRPr sz="2500"/>
          </a:p>
          <a:p>
            <a:pPr marL="0" lvl="0" indent="0" algn="l" rtl="0">
              <a:spcBef>
                <a:spcPts val="1000"/>
              </a:spcBef>
              <a:spcAft>
                <a:spcPts val="0"/>
              </a:spcAft>
              <a:buNone/>
            </a:pPr>
            <a:endParaRPr sz="2500"/>
          </a:p>
          <a:p>
            <a:pPr marL="0" lvl="1" indent="0" algn="l" rtl="0">
              <a:lnSpc>
                <a:spcPct val="100000"/>
              </a:lnSpc>
              <a:spcBef>
                <a:spcPts val="1000"/>
              </a:spcBef>
              <a:spcAft>
                <a:spcPts val="0"/>
              </a:spcAft>
              <a:buClr>
                <a:schemeClr val="dk1"/>
              </a:buClr>
              <a:buSzPct val="57599"/>
              <a:buFont typeface="Arial"/>
              <a:buNone/>
            </a:pPr>
            <a:r>
              <a:rPr lang="en-US" sz="2500"/>
              <a:t>Follow us on Instagram: </a:t>
            </a:r>
            <a:r>
              <a:rPr lang="en-US" sz="2500" err="1">
                <a:solidFill>
                  <a:srgbClr val="0B5394"/>
                </a:solidFill>
              </a:rPr>
              <a:t>lost_urban_creek</a:t>
            </a:r>
            <a:endParaRPr sz="2500">
              <a:solidFill>
                <a:srgbClr val="0B5394"/>
              </a:solidFill>
            </a:endParaRPr>
          </a:p>
          <a:p>
            <a:pPr marL="0" lvl="1" indent="0" algn="l" rtl="0">
              <a:lnSpc>
                <a:spcPct val="100000"/>
              </a:lnSpc>
              <a:spcBef>
                <a:spcPts val="1000"/>
              </a:spcBef>
              <a:spcAft>
                <a:spcPts val="0"/>
              </a:spcAft>
              <a:buClr>
                <a:schemeClr val="dk1"/>
              </a:buClr>
              <a:buSzPct val="57599"/>
              <a:buFont typeface="Arial"/>
              <a:buNone/>
            </a:pPr>
            <a:endParaRPr sz="2500">
              <a:solidFill>
                <a:srgbClr val="0B5394"/>
              </a:solidFill>
            </a:endParaRPr>
          </a:p>
          <a:p>
            <a:pPr marL="0" lvl="1" indent="0" algn="l" rtl="0">
              <a:lnSpc>
                <a:spcPct val="100000"/>
              </a:lnSpc>
              <a:spcBef>
                <a:spcPts val="1000"/>
              </a:spcBef>
              <a:spcAft>
                <a:spcPts val="0"/>
              </a:spcAft>
              <a:buClr>
                <a:schemeClr val="dk1"/>
              </a:buClr>
              <a:buSzPct val="44000"/>
              <a:buFont typeface="Arial"/>
              <a:buNone/>
            </a:pPr>
            <a:r>
              <a:rPr lang="en-US" sz="2500"/>
              <a:t>Our project is supported by </a:t>
            </a:r>
            <a:r>
              <a:rPr lang="en-US" sz="2500">
                <a:solidFill>
                  <a:srgbClr val="0B5394"/>
                </a:solidFill>
              </a:rPr>
              <a:t>King County Wastewater Division and the Russell Family Foundation a</a:t>
            </a:r>
            <a:r>
              <a:rPr lang="en-US" sz="2500"/>
              <a:t>nd we work in partnership with</a:t>
            </a:r>
            <a:r>
              <a:rPr lang="en-US" sz="2500">
                <a:solidFill>
                  <a:srgbClr val="0B5394"/>
                </a:solidFill>
              </a:rPr>
              <a:t> Mid-Sound Fisheries Enhancement Group, Sno-King Watershed Council and Drainage District No. 1</a:t>
            </a:r>
            <a:endParaRPr sz="2500">
              <a:solidFill>
                <a:srgbClr val="0B5394"/>
              </a:solidFill>
            </a:endParaRPr>
          </a:p>
          <a:p>
            <a:pPr marL="0" lvl="1" indent="0" algn="l" rtl="0">
              <a:lnSpc>
                <a:spcPct val="100000"/>
              </a:lnSpc>
              <a:spcBef>
                <a:spcPts val="1000"/>
              </a:spcBef>
              <a:spcAft>
                <a:spcPts val="0"/>
              </a:spcAft>
              <a:buClr>
                <a:schemeClr val="dk1"/>
              </a:buClr>
              <a:buSzPct val="57599"/>
              <a:buFont typeface="Arial"/>
              <a:buNone/>
            </a:pPr>
            <a:endParaRPr sz="2500">
              <a:solidFill>
                <a:srgbClr val="0B5394"/>
              </a:solidFill>
            </a:endParaRPr>
          </a:p>
          <a:p>
            <a:pPr marL="0" lvl="0" indent="0" algn="l" rtl="0">
              <a:spcBef>
                <a:spcPts val="1000"/>
              </a:spcBef>
              <a:spcAft>
                <a:spcPts val="0"/>
              </a:spcAft>
              <a:buClr>
                <a:schemeClr val="dk1"/>
              </a:buClr>
              <a:buSzPct val="44000"/>
              <a:buFont typeface="Arial"/>
              <a:buNone/>
            </a:pPr>
            <a:r>
              <a:rPr lang="en-US" sz="2500"/>
              <a:t>Contact Us: </a:t>
            </a:r>
            <a:r>
              <a:rPr lang="en-US" sz="2500" u="sng">
                <a:solidFill>
                  <a:schemeClr val="hlink"/>
                </a:solidFill>
                <a:hlinkClick r:id="rId5"/>
              </a:rPr>
              <a:t>LUC@pugetsoundkeeper.org</a:t>
            </a:r>
            <a:endParaRPr sz="2500">
              <a:solidFill>
                <a:srgbClr val="0B5394"/>
              </a:solidFill>
            </a:endParaRPr>
          </a:p>
          <a:p>
            <a:pPr marL="0" lvl="1" indent="0" algn="l" rtl="0">
              <a:lnSpc>
                <a:spcPct val="100000"/>
              </a:lnSpc>
              <a:spcBef>
                <a:spcPts val="1000"/>
              </a:spcBef>
              <a:spcAft>
                <a:spcPts val="0"/>
              </a:spcAft>
              <a:buClr>
                <a:schemeClr val="dk1"/>
              </a:buClr>
              <a:buSzPct val="57599"/>
              <a:buFont typeface="Arial"/>
              <a:buNone/>
            </a:pPr>
            <a:endParaRPr sz="2500"/>
          </a:p>
          <a:p>
            <a:pPr marL="0" lvl="1" indent="0" algn="ctr" rtl="0">
              <a:lnSpc>
                <a:spcPct val="100000"/>
              </a:lnSpc>
              <a:spcBef>
                <a:spcPts val="1000"/>
              </a:spcBef>
              <a:spcAft>
                <a:spcPts val="0"/>
              </a:spcAft>
              <a:buClr>
                <a:schemeClr val="dk1"/>
              </a:buClr>
              <a:buSzPct val="43980"/>
              <a:buFont typeface="Arial"/>
              <a:buNone/>
            </a:pPr>
            <a:r>
              <a:rPr lang="en-US" sz="3274" b="1"/>
              <a:t>But please help us!</a:t>
            </a:r>
            <a:endParaRPr sz="3274" b="1"/>
          </a:p>
        </p:txBody>
      </p:sp>
      <p:pic>
        <p:nvPicPr>
          <p:cNvPr id="179" name="Google Shape;179;p23"/>
          <p:cNvPicPr preferRelativeResize="0"/>
          <p:nvPr/>
        </p:nvPicPr>
        <p:blipFill>
          <a:blip r:embed="rId6">
            <a:alphaModFix/>
          </a:blip>
          <a:stretch>
            <a:fillRect/>
          </a:stretch>
        </p:blipFill>
        <p:spPr>
          <a:xfrm>
            <a:off x="7948975" y="1045101"/>
            <a:ext cx="4086025" cy="510751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78">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78">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178">
                                            <p:txEl>
                                              <p:pRg st="2" end="2"/>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178">
                                            <p:txEl>
                                              <p:pRg st="3" end="3"/>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178">
                                            <p:txEl>
                                              <p:pRg st="4" end="4"/>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178">
                                            <p:txEl>
                                              <p:pRg st="5" end="5"/>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nodeType="afterEffect">
                                  <p:stCondLst>
                                    <p:cond delay="0"/>
                                  </p:stCondLst>
                                  <p:childTnLst>
                                    <p:set>
                                      <p:cBhvr>
                                        <p:cTn id="24" dur="1" fill="hold">
                                          <p:stCondLst>
                                            <p:cond delay="0"/>
                                          </p:stCondLst>
                                        </p:cTn>
                                        <p:tgtEl>
                                          <p:spTgt spid="178">
                                            <p:txEl>
                                              <p:pRg st="6" end="6"/>
                                            </p:txEl>
                                          </p:spTgt>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nodeType="afterEffect">
                                  <p:stCondLst>
                                    <p:cond delay="0"/>
                                  </p:stCondLst>
                                  <p:childTnLst>
                                    <p:set>
                                      <p:cBhvr>
                                        <p:cTn id="27" dur="1" fill="hold">
                                          <p:stCondLst>
                                            <p:cond delay="0"/>
                                          </p:stCondLst>
                                        </p:cTn>
                                        <p:tgtEl>
                                          <p:spTgt spid="178">
                                            <p:txEl>
                                              <p:pRg st="7" end="7"/>
                                            </p:txEl>
                                          </p:spTgt>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nodeType="afterEffect">
                                  <p:stCondLst>
                                    <p:cond delay="0"/>
                                  </p:stCondLst>
                                  <p:childTnLst>
                                    <p:set>
                                      <p:cBhvr>
                                        <p:cTn id="30" dur="1" fill="hold">
                                          <p:stCondLst>
                                            <p:cond delay="0"/>
                                          </p:stCondLst>
                                        </p:cTn>
                                        <p:tgtEl>
                                          <p:spTgt spid="178">
                                            <p:txEl>
                                              <p:pRg st="8" end="8"/>
                                            </p:txEl>
                                          </p:spTgt>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nodeType="afterEffect">
                                  <p:stCondLst>
                                    <p:cond delay="0"/>
                                  </p:stCondLst>
                                  <p:childTnLst>
                                    <p:set>
                                      <p:cBhvr>
                                        <p:cTn id="33" dur="1" fill="hold">
                                          <p:stCondLst>
                                            <p:cond delay="0"/>
                                          </p:stCondLst>
                                        </p:cTn>
                                        <p:tgtEl>
                                          <p:spTgt spid="178">
                                            <p:txEl>
                                              <p:pRg st="9" end="9"/>
                                            </p:txEl>
                                          </p:spTgt>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nodeType="afterEffect">
                                  <p:stCondLst>
                                    <p:cond delay="0"/>
                                  </p:stCondLst>
                                  <p:childTnLst>
                                    <p:set>
                                      <p:cBhvr>
                                        <p:cTn id="36" dur="1" fill="hold">
                                          <p:stCondLst>
                                            <p:cond delay="0"/>
                                          </p:stCondLst>
                                        </p:cTn>
                                        <p:tgtEl>
                                          <p:spTgt spid="17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B6B41D757807F438D9CEBBD5F3A1662" ma:contentTypeVersion="16" ma:contentTypeDescription="Create a new document." ma:contentTypeScope="" ma:versionID="e89ca273e76f206171dc2b7cbdef775c">
  <xsd:schema xmlns:xsd="http://www.w3.org/2001/XMLSchema" xmlns:xs="http://www.w3.org/2001/XMLSchema" xmlns:p="http://schemas.microsoft.com/office/2006/metadata/properties" xmlns:ns2="b0be6af7-1254-4fde-9768-0d7a978cb33a" xmlns:ns3="df5b37c8-aa47-49cd-bb1b-528288e1923a" targetNamespace="http://schemas.microsoft.com/office/2006/metadata/properties" ma:root="true" ma:fieldsID="f50d8266aa4f8678aba4649dade4df7e" ns2:_="" ns3:_="">
    <xsd:import namespace="b0be6af7-1254-4fde-9768-0d7a978cb33a"/>
    <xsd:import namespace="df5b37c8-aa47-49cd-bb1b-528288e1923a"/>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LengthInSeconds" minOccurs="0"/>
                <xsd:element ref="ns3:MediaServiceDateTaken" minOccurs="0"/>
                <xsd:element ref="ns3:MediaServiceAutoTags" minOccurs="0"/>
                <xsd:element ref="ns3:MediaServiceGenerationTime" minOccurs="0"/>
                <xsd:element ref="ns3:MediaServiceEventHashCode" minOccurs="0"/>
                <xsd:element ref="ns3:MediaServiceAutoKeyPoints" minOccurs="0"/>
                <xsd:element ref="ns3:MediaServiceKeyPoints" minOccurs="0"/>
                <xsd:element ref="ns3:MediaServiceOCR" minOccurs="0"/>
                <xsd:element ref="ns3:MediaServiceLocation"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be6af7-1254-4fde-9768-0d7a978cb33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e6398f5-4c4c-408c-876d-f803de5660a8}" ma:internalName="TaxCatchAll" ma:showField="CatchAllData" ma:web="b0be6af7-1254-4fde-9768-0d7a978cb33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f5b37c8-aa47-49cd-bb1b-528288e1923a"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LengthInSeconds" ma:index="12" nillable="true" ma:displayName="MediaLengthInSeconds" ma:hidden="true" ma:internalName="MediaLengthInSeconds" ma:readOnly="true">
      <xsd:simpleType>
        <xsd:restriction base="dms:Unknown"/>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0aafa24-1e92-46ad-8727-dff65040525e"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f5b37c8-aa47-49cd-bb1b-528288e1923a">
      <Terms xmlns="http://schemas.microsoft.com/office/infopath/2007/PartnerControls"/>
    </lcf76f155ced4ddcb4097134ff3c332f>
    <TaxCatchAll xmlns="b0be6af7-1254-4fde-9768-0d7a978cb33a" xsi:nil="true"/>
  </documentManagement>
</p:properties>
</file>

<file path=customXml/itemProps1.xml><?xml version="1.0" encoding="utf-8"?>
<ds:datastoreItem xmlns:ds="http://schemas.openxmlformats.org/officeDocument/2006/customXml" ds:itemID="{C5FE1869-B373-4D93-AAE1-4DC585CCEC62}"/>
</file>

<file path=customXml/itemProps2.xml><?xml version="1.0" encoding="utf-8"?>
<ds:datastoreItem xmlns:ds="http://schemas.openxmlformats.org/officeDocument/2006/customXml" ds:itemID="{E2E1BE16-B625-428A-9887-36D535ECFDB6}"/>
</file>

<file path=customXml/itemProps3.xml><?xml version="1.0" encoding="utf-8"?>
<ds:datastoreItem xmlns:ds="http://schemas.openxmlformats.org/officeDocument/2006/customXml" ds:itemID="{4A97E108-5CD4-40F6-A12C-E42E554D3BE3}"/>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9</Slides>
  <Notes>9</Notes>
  <HiddenSlides>0</HiddenSlide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Office Theme</vt:lpstr>
      <vt:lpstr>Creating Education Experience     with Youth with Hannah Park</vt:lpstr>
      <vt:lpstr>PowerPoint Presentation</vt:lpstr>
      <vt:lpstr>PowerPoint Presentation</vt:lpstr>
      <vt:lpstr>PowerPoint Presentation</vt:lpstr>
      <vt:lpstr>PowerPoint Presentation</vt:lpstr>
      <vt:lpstr>PowerPoint Presentation</vt:lpstr>
      <vt:lpstr>Creating educational experiences for youth …</vt:lpstr>
      <vt:lpstr>But we know we can do more to help Springbrook Creek</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Creating education experience     with youth with Hannah and Hyein Park</dc:title>
  <dc:creator>Anna Bachmann</dc:creator>
  <cp:revision>1</cp:revision>
  <dcterms:modified xsi:type="dcterms:W3CDTF">2023-06-15T22:21:23Z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0x0101003B6B41D757807F438D9CEBBD5F3A1662</vt:lpwstr>
  </property>
</Properties>
</file>