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Lst>
  <p:sldSz cx="9144000" cy="5143500" type="screen16x9"/>
  <p:notesSz cx="6858000" cy="9144000"/>
  <p:embeddedFontLst>
    <p:embeddedFont>
      <p:font typeface="Calibri" panose="020F0502020204030204" pitchFamily="3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8" roundtripDataSignature="AMtx7mi1uRepBbumR1azpAJK4Yl/fpO87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52"/>
    <p:restoredTop sz="60793"/>
  </p:normalViewPr>
  <p:slideViewPr>
    <p:cSldViewPr snapToGrid="0">
      <p:cViewPr varScale="1">
        <p:scale>
          <a:sx n="118" d="100"/>
          <a:sy n="118" d="100"/>
        </p:scale>
        <p:origin x="1384" y="1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customschemas.google.com/relationships/presentationmetadata" Target="meta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Thank you ____________ for the introduction. Hello everyone. I see a lot of familiar faces in the audience and am happy to see you here. For those of you that I have not had the chance to meet yet, I hope to get the chance over the course of the day.</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Sharon reached out to me about a month ago to provide this talk, I jumped at it. It’s a great honor to be invited and I deeply respect and appreciate the work that each of you are doing in the watershed. After thinking about it more though, I became concerned over what I would have to offer that would extend the work already being accomplished. As I dug into reviewing websites, blogs, and newsletters I was overwhelmed with all the supportive activities that are being conducted in the watershed with individuals, community organizations, public agencies, and even my own institution, the University of Washington.</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said, this talk isn’t one that is necessarily going to forge new ground or change direction of activities, but is hopefully understood by each of you as confirmation of the strong work you are already accomplishing.</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graphic is one that I appreciate. Developed by a recent student of mine, I appreciate both its simplistic pattern and critical combination of features that serves to bridge much of the work I have and continue to pursue in bridging communities and knowledge in ecology.</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 assume like many of you, my work in this area did not begin in ecological restoration. Before finding this work I had careers as a wildlife ecologist and in construction. While I enjoyed both, separately they did not speak to me as something I wanted to continue long term, but in combination they drew me towards landscape architecture and ecological restoration.</a:t>
            </a:r>
          </a:p>
          <a:p>
            <a:pPr marL="0" lvl="0" indent="0" algn="l" rtl="0">
              <a:spcBef>
                <a:spcPts val="0"/>
              </a:spcBef>
              <a:spcAft>
                <a:spcPts val="0"/>
              </a:spcAft>
              <a:buNone/>
            </a:pPr>
            <a:endParaRPr dirty="0"/>
          </a:p>
        </p:txBody>
      </p:sp>
      <p:sp>
        <p:nvSpPr>
          <p:cNvPr id="152" name="Google Shape;15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I moved to the Seattle area towards the end of the last century (I don’t know why I like to say that), I pursued both education and professional work in these areas of landscape architecture and ecological restoration – and was fortunate to be offered the opportunities to not only engage with site-based work, but to step back and take a broader perspective to understand basin scale dynamics and how they have, are, and will continue to be influenced by social perspectives, development, policy and economy.</a:t>
            </a:r>
          </a:p>
          <a:p>
            <a:pPr marL="0" lvl="0" indent="0" algn="l" rtl="0">
              <a:spcBef>
                <a:spcPts val="0"/>
              </a:spcBef>
              <a:spcAft>
                <a:spcPts val="0"/>
              </a:spcAft>
              <a:buNone/>
            </a:pPr>
            <a:endParaRPr dirty="0"/>
          </a:p>
        </p:txBody>
      </p:sp>
      <p:sp>
        <p:nvSpPr>
          <p:cNvPr id="167" name="Google Shape;16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Early in my time in Seattle, I was offered an internship with Seattle Public Utilities on their urban stream restoration team. I can honestly say, this position was one of the most influential of my career as I worked with a courageous and dedicated team invested in improving the water quality and stream habitats of some highly degraded yet still productive systems. With this team I was able to build a broader perspective to understand that while the site based work we were accomplishing was important, it was more like putting 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bandaid</a:t>
            </a:r>
            <a:r>
              <a:rPr lang="en-US" sz="1800" dirty="0">
                <a:effectLst/>
                <a:latin typeface="Calibri" panose="020F0502020204030204" pitchFamily="34" charset="0"/>
                <a:ea typeface="Calibri" panose="020F0502020204030204" pitchFamily="34" charset="0"/>
                <a:cs typeface="Times New Roman" panose="02020603050405020304" pitchFamily="18" charset="0"/>
              </a:rPr>
              <a:t> on a festering wound – we needed to think bigger – move beyond the mainstem into the tributaries and beyond that, all the territory on which water fell and was collected in the basin. The work was complex and highly satisfying.</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I was pulling this talk together, I came across a letter of recommendation I had written some time after my employment with SPU for a colleague – I will read a bit here because I think it sums up some of the challenges we faced while also speaking to the community I had the privilege of working with:</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have known [this person] most of a decade; first as colleague, then student, and always as friend. As employees of the City of Seattle and the urban stream restoration team, we trudged through the potent flows of our urban waterways, faced the challenge of rats larger than men, prodded councils for greater support, and hosted communities to embrace their ideas. In all of this, [this person] displayed a resilience and fierce determination that enabled her to conquer any task presented. Her ability to assimilate information, process that data into a cohesive order, develop an elegant and efficient strategy, and implement that directive with intense focus and will were qualities that enabled her to produce success. She is able to acknowledge triumphs and she also can recognize failure. Upon a setback, she would change her trajectory and adapt a new strategic approach for accomplishment and move forward with full determination. She is not one to wallow in defeat.</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all honesty, I believe that each of you in this room hold those same qualities. If you did not, you would not be here today.</a:t>
            </a:r>
          </a:p>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I will step into some of the framing for this talk.</a:t>
            </a:r>
            <a:r>
              <a:rPr lang="en-US" dirty="0">
                <a:effectLst/>
              </a:rPr>
              <a:t> </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Well-trodden intellectual grounds for many in this room are the ethical constructs that evaluate the concepts of environmental restoration – while I won’t delve into those engagements from a 20,000 foot perspective, I will bring forward that the general contemporary understanding that environmental restoration IS a human endeavor whether borne of an innate responsibility towards care or to advance economic norms it is generally understood that it is not a process of historically bound re-creation, but a forward thinking process which philosopher Henry Dicks describes as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imitationism</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Restoration ecologists Gary Brierley and Kristi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Friyirs</a:t>
            </a:r>
            <a:r>
              <a:rPr lang="en-US" sz="1800" dirty="0">
                <a:effectLst/>
                <a:latin typeface="Calibri" panose="020F0502020204030204" pitchFamily="34" charset="0"/>
                <a:ea typeface="Calibri" panose="020F0502020204030204" pitchFamily="34" charset="0"/>
                <a:cs typeface="Times New Roman" panose="02020603050405020304" pitchFamily="18" charset="0"/>
              </a:rPr>
              <a:t> succinctly describe this work in their book River Futures. There is no turning back the clock – we must deeply consider the past, understand the present and look toward the future.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 name="Google Shape;215;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Instead, they go on to offer a new projection or quest as described here that is relational – a partnership if you will uniting societal values with environmental and community needs.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 name="Google Shape;223;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Yet even within this laudable statement are engrained assumptions about a brighter, more enlightened future. In this, I am at odds with the concept of future harmony based on the reality of my own experiences and perspectives in the field. This work, our work, doesn’t hold to conclusions, but requires long lasting commitments that anticipate, embrace, and build from conflict.</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 name="Google Shape;231;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many of us inherently know, it is not periods of peace and harmony in which advancements in knowledge, practice and effective action are made, but it is through the process of resolution in which new, dare we say innovative, thinking and opportunities emerge.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As with any good talk, here is a brief outline of what I am going to pass on to you today. Having provided talks like these in the past and having attended many graduations as a faculty member at UW, I know that the opening address should be directed and concise as the heart and intention of this meeting are the activities and conversations that occur afterward. I will begin with influences</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9" name="Google Shape;239;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it is only through resolution that we can see new avenues for innovation. I appreciate this graphic from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BigBang</a:t>
            </a:r>
            <a:r>
              <a:rPr lang="en-US" sz="1800" dirty="0">
                <a:effectLst/>
                <a:latin typeface="Calibri" panose="020F0502020204030204" pitchFamily="34" charset="0"/>
                <a:ea typeface="Calibri" panose="020F0502020204030204" pitchFamily="34" charset="0"/>
                <a:cs typeface="Times New Roman" panose="02020603050405020304" pitchFamily="18" charset="0"/>
              </a:rPr>
              <a:t> Partnership, yet I am again challenged by the linear thinking and the harmonious, straight-line results that follow the lightbulb period of innovation.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0" name="Google Shape;250;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my experience, innovations do not lead to pre-ordained solutions or harmonious futures, but often lead toward other issues and concerns to be addressed. While we learn through these experiences, we also recognize that the functional and operational challenges of management are not finite – much like the ecosystems we all are trying to work within – they grow, change and evolve.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2" name="Google Shape;262;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MODELING KNOWLEDGE</a:t>
            </a:r>
            <a:r>
              <a:rPr lang="en-US" dirty="0">
                <a:effectLst/>
              </a:rPr>
              <a:t> </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9" name="Google Shape;269;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From our collective experiences and knowledge, I have a strong feeling that we have the knowledge and the ability to have tremendous impact to improve our waterways, rivers, and tributaries, but I have concerns over whether we are building the capacity to sustain our efforts over the long term.</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From a Western science perspective, we are ever-increasing our knowledge and frameworks for developing strategies and approaches to improve environmental conditions. I have used this simple graphic, created by past colleagues Linda Krippner and Susan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Buis</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client meetings, in courses, as well as with policy makers. I appreciate its simplicity in articulating that the globe of actions within any given project relate to others, and at times we need to step back to readdress and adapt to changing needs and conditions. It has proved to be highly successful in these efforts.</a:t>
            </a:r>
          </a:p>
          <a:p>
            <a:pPr marL="0" lvl="0" indent="0" algn="l" rtl="0">
              <a:spcBef>
                <a:spcPts val="0"/>
              </a:spcBef>
              <a:spcAft>
                <a:spcPts val="0"/>
              </a:spcAft>
              <a:buNone/>
            </a:pPr>
            <a:endParaRPr dirty="0"/>
          </a:p>
        </p:txBody>
      </p:sp>
      <p:sp>
        <p:nvSpPr>
          <p:cNvPr id="283" name="Google Shape;28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 name="Google Shape;312;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Yet, the simplicity of that graphic pales in comparison to the complexity of models and analysis we are now able to run to build understanding that serves to both simplify and ratify our decision-making.</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0" name="Google Shape;320;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With these new models we are increasingly gaining efficiency in understanding an projecting across time – to build from past conditions and the current situation to better articulate potential impacts of a given project.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7" name="Google Shape;327;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can even determine the specifics of landcover types to better understand how water does and will flow as it moves through a basing from headwaters and tributaries to the mainstem and its confluence with other waterbodies.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4" name="Google Shape;334;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through this all, we can develop informed decisions on reach and site based strategies and approaches for addressing current problems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0" name="Google Shape;340;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then go on to justify our results based on our scientific approach and thinking.</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the past several slides, I would like to acknowledge another recent student of mine, Zachary McBride, for the graphics. He challenged himself with his thesis to develop a clear understanding of contemporary strategies in this area of research and work while working on a tributary in the Chehalis Basin.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 name="Google Shape;6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None of the work I do, or you quite, frankly, succeeds when completed in isolation. This is a not an exhaustive list, but a list none the less of individuals who came to mind as I developed this talk. Some are folks I actively work with daily, and others are folks I only know by the work they have and are accomplishing, but each has influenced me and my perspectives, and I thank them all. As we will discuss, I believe the power and impact of our work comes not from individual accomplishments but in the lasting relations we build to one another and the places in which we live, work, and play.</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6" name="Google Shape;346;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these often result in highly successful collaborations and projects such as the recent Levee Removal project East of Auburn with the priorities of conserving land, protecting people, mitigating floods, and diversifying habitat.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3" name="Google Shape;353;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INNOVATIVE PRACTICES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All of these activities and approaches should be lauded, for without this work we would – in some instances – be flying blind. But they are not all that is important in this work. In terms of building capacity to sustain this work, they may be the least important.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0" name="Google Shape;360;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As my colleague Cleo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Wolfle</a:t>
            </a:r>
            <a:r>
              <a:rPr lang="en-US" sz="1800" dirty="0">
                <a:effectLst/>
                <a:latin typeface="Calibri" panose="020F0502020204030204" pitchFamily="34" charset="0"/>
                <a:ea typeface="Calibri" panose="020F0502020204030204" pitchFamily="34" charset="0"/>
                <a:cs typeface="Times New Roman" panose="02020603050405020304" pitchFamily="18" charset="0"/>
              </a:rPr>
              <a:t> Hazard writes in his book, Underflows – despite all these great advancements and projects we are still losing ground – we are still placing the metaphorical band aids things that fester.</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6" name="Google Shape;366;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Instead, sociologists Stephanie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Malin</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Meghan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Kallmen</a:t>
            </a:r>
            <a:r>
              <a:rPr lang="en-US" sz="1800" dirty="0">
                <a:effectLst/>
                <a:latin typeface="Calibri" panose="020F0502020204030204" pitchFamily="34" charset="0"/>
                <a:ea typeface="Calibri" panose="020F0502020204030204" pitchFamily="34" charset="0"/>
                <a:cs typeface="Times New Roman" panose="02020603050405020304" pitchFamily="18" charset="0"/>
              </a:rPr>
              <a:t> argue that we need to do more. To be effective at sustaining our impacts we must work to me more inclusive, justice focused, and clear-headed about our near and long-term goals.</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2" name="Google Shape;372;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 extend their work by arguing that our challenges lie, not in what we know or don’t know, but how we face our problems. Directional solutions take small steps along a path, but relational practices allow us to stand tall, build greater vision, make connections, and adapt to change</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8" name="Google Shape;378;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stated, I fully recognize that relational practices are not unique – With deep respect, within our region they date to the cultural origins of our indigenous families and extended by the commitment of many individuals and organizations, many in this room, that have furthered this wisdom – yet the volume of this wisdom has often been muted by the colonial chants of progress and efficiencies.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4" name="Google Shape;384;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Relational practices have been transcribed by contemporary theorists and practitioners to include but not be limited to categorizations such as: civic environmentalism (of which I am complicit), community science, Landscape citizenships, and kinship relations to name a few. I’ll take a brief look at two.</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1" name="Google Shape;391;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Landscape citizenship as a concept relates to the processes of identity formation in relation to place. Such approaches embrace the multiple layers of identity for self and community emphasizing the dynamic, negotiated nature of belonging to a place through multidirectional influences of family, community, politics, culture, and economy.</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 name="Google Shape;398;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turn, Kinship Relations recognizes that dynamic land relations are always highly specific because they arise out of particular, unique qualities of place and time. These cyclical</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linkages are an acknowledgement and reinforcement of the relatedness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interdependence of people and land.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Hopefully, the work of Max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Liboiron</a:t>
            </a:r>
            <a:r>
              <a:rPr lang="en-US" sz="1800" dirty="0">
                <a:effectLst/>
                <a:latin typeface="Calibri" panose="020F0502020204030204" pitchFamily="34" charset="0"/>
                <a:ea typeface="Calibri" panose="020F0502020204030204" pitchFamily="34" charset="0"/>
                <a:cs typeface="Times New Roman" panose="02020603050405020304" pitchFamily="18" charset="0"/>
              </a:rPr>
              <a:t> has crossed many of your desks and digital feeds as I believe their holistic approach to bridging western science and kinship relations offers a potential model of many for effectively serving to strengthen our capacity to sustain and extend our efforts.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While each of these approaches emphasize different relational aspects between society and nature they each ascribe to these 5 requirements: The need for trust,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consensuality</a:t>
            </a:r>
            <a:r>
              <a:rPr lang="en-US" sz="1800" dirty="0">
                <a:effectLst/>
                <a:latin typeface="Calibri" panose="020F0502020204030204" pitchFamily="34" charset="0"/>
                <a:ea typeface="Calibri" panose="020F0502020204030204" pitchFamily="34" charset="0"/>
                <a:cs typeface="Times New Roman" panose="02020603050405020304" pitchFamily="18" charset="0"/>
              </a:rPr>
              <a:t>, transparency, reciprocity, and accountability.</a:t>
            </a:r>
          </a:p>
          <a:p>
            <a:pPr marL="0" lvl="0" indent="0" algn="l" rtl="0">
              <a:spcBef>
                <a:spcPts val="0"/>
              </a:spcBef>
              <a:spcAft>
                <a:spcPts val="0"/>
              </a:spcAft>
              <a:buNone/>
            </a:pPr>
            <a:endParaRPr dirty="0"/>
          </a:p>
        </p:txBody>
      </p:sp>
      <p:sp>
        <p:nvSpPr>
          <p:cNvPr id="406" name="Google Shape;406;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 name="Google Shape;7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Continuing, I begin with three quotes that are influential in my work. As an academic, scholarly investigations and perspectives help to frame my intellectual approach – provide inspiration, but also areas of critical investigation.</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first you see here is by Lao Tzu – a Chinese philosopher and author of the treatise Tao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Te</a:t>
            </a:r>
            <a:r>
              <a:rPr lang="en-US" sz="1800" dirty="0">
                <a:effectLst/>
                <a:latin typeface="Calibri" panose="020F0502020204030204" pitchFamily="34" charset="0"/>
                <a:ea typeface="Calibri" panose="020F0502020204030204" pitchFamily="34" charset="0"/>
                <a:cs typeface="Times New Roman" panose="02020603050405020304" pitchFamily="18" charset="0"/>
              </a:rPr>
              <a:t> Cheng which provides direction on how to live in the world with goodness and integrity. While the topic here, water, is certainly pertinent to our conversations today - the intention of the message in my interpretation is that rigid conceptions of what will work and what is impossible should not be caste in these terms alone– but can be engaged through continuous efforts – efforts that are collaborative, adaptable, accommodating, and empathetic.</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8" name="Google Shape;418;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NEXT GENERATIONS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 bring this all together, I’d like to offer a few quick thoughts.</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5" name="Google Shape;425;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reason for needing to build capacity to sustain is that the problems we face are not ours alone – they are intergenerational – and if we can build these requirements into each of our responsibilities, we establishing that capacity to sustain our good and intended efforts.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by no means mean to insinuate that this work is not happening within the Green Duwamish watershed – in fact these images are drawn from individuals, organizations, and agencies already collectively engaged, but to remind us all that leading with these requirements in our own ways will serve to establish our collective legacy for future generations and continue to set the stage for what comes next.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So, be collaborative – it builds trust,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conensuality</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transparency</a:t>
            </a:r>
          </a:p>
          <a:p>
            <a:pPr marL="0" lvl="0" indent="0" algn="l" rtl="0">
              <a:spcBef>
                <a:spcPts val="0"/>
              </a:spcBef>
              <a:spcAft>
                <a:spcPts val="0"/>
              </a:spcAft>
              <a:buNone/>
            </a:pPr>
            <a:endParaRPr dirty="0"/>
          </a:p>
        </p:txBody>
      </p:sp>
      <p:sp>
        <p:nvSpPr>
          <p:cNvPr id="434" name="Google Shape;434;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Be gracious to perspectives and approaches that may not align directly with your own as it extends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consensuality</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reciprocity</a:t>
            </a:r>
          </a:p>
          <a:p>
            <a:pPr marL="0" lvl="0" indent="0" algn="l" rtl="0">
              <a:spcBef>
                <a:spcPts val="0"/>
              </a:spcBef>
              <a:spcAft>
                <a:spcPts val="0"/>
              </a:spcAft>
              <a:buNone/>
            </a:pPr>
            <a:endParaRPr dirty="0"/>
          </a:p>
        </p:txBody>
      </p:sp>
      <p:sp>
        <p:nvSpPr>
          <p:cNvPr id="443" name="Google Shape;443;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Be kind. No more needs be said about this – other than it is a foundational human concept that serves as the first step along the bridge toward mentorship and sharing.</a:t>
            </a:r>
          </a:p>
          <a:p>
            <a:pPr marL="0" lvl="0" indent="0" algn="l" rtl="0">
              <a:spcBef>
                <a:spcPts val="0"/>
              </a:spcBef>
              <a:spcAft>
                <a:spcPts val="0"/>
              </a:spcAft>
              <a:buNone/>
            </a:pPr>
            <a:endParaRPr dirty="0"/>
          </a:p>
        </p:txBody>
      </p:sp>
      <p:sp>
        <p:nvSpPr>
          <p:cNvPr id="450" name="Google Shape;450;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1" name="Google Shape;461;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Share Knowledge as it enables transparency, trust, and accountability.</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0" name="Google Shape;470;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But most importantly, get DIRTY – In this, I mean place your hands in the dirt, feel the earth – and do it with others.</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7" name="Google Shape;477;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Finally, maintain your humor – As we look back upon what has been accomplished, all of you in this room should be proud of your contributions, and while the complexity of issues that are laid out in front of us are challenging, convoluted, and daunting remembering to consider deeply on impacts and potential, be deliberate in your actions, and reflect on the results, but do so with a bit of humor and remember that your work makes a difference in many ways, but most importantly the difference is made not in what you leave behind, but who you encourage and support in moving forward.</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4" name="Google Shape;484;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Thank you for your time today. I deeply appreciate each of you.</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 name="Google Shape;8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second quote by Mark Twain is one in which several of the landscape architects in this room may recognize this passage as it is used as a foundation for one of our seminal texts that has helped to establish the contemporary canon in the discipline. With this statement, what I appreciate is that while change is constant, our endeavors and actions provide us with a solid set of experiences for both understanding the past, but also anticipating the future.</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 name="Google Shape;9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Within this statement, two words stand out to me, the first ‘face’ I ascribe to the spatial and the recognizable, and time – referencing this change I was speaking about. While it might seem elementary in our line of work it is the combination of these scales that inform the highly complex work we do in environmental restoration and rehabilitation</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 name="Google Shape;9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 is through our merging of these scales that we can gain a better understanding of not only our impact, but in the directions we have to engage in the future opportunities presented to us.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final quote may also be recognizable to some of you is from Anthropologist Clifford Geertz, in which he writes about the complexity of place and the depths one must engage with to begin to unravel the strange, irregular, and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inexplict</a:t>
            </a:r>
            <a:r>
              <a:rPr lang="en-US" sz="1800" dirty="0">
                <a:effectLst/>
                <a:latin typeface="Calibri" panose="020F0502020204030204" pitchFamily="34" charset="0"/>
                <a:ea typeface="Calibri" panose="020F0502020204030204" pitchFamily="34" charset="0"/>
                <a:cs typeface="Times New Roman" panose="02020603050405020304" pitchFamily="18" charset="0"/>
              </a:rPr>
              <a:t> – For it is with deep knowledge of place that we can begin to affect change.</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Together, these quotes bring together the concepts of change, adaptability, and commitment that are so necessary when engaging in a holistic approach to environmental restoration, whether at a basin or site scale.</a:t>
            </a:r>
          </a:p>
          <a:p>
            <a:pPr marL="0" lvl="0" indent="0" algn="l" rtl="0">
              <a:spcBef>
                <a:spcPts val="0"/>
              </a:spcBef>
              <a:spcAft>
                <a:spcPts val="0"/>
              </a:spcAft>
              <a:buNone/>
            </a:pPr>
            <a:endParaRPr dirty="0"/>
          </a:p>
        </p:txBody>
      </p:sp>
      <p:sp>
        <p:nvSpPr>
          <p:cNvPr id="124" name="Google Shape;12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Moving on to personal engagement</a:t>
            </a:r>
          </a:p>
          <a:p>
            <a:pPr marL="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5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50"/>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59"/>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59"/>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5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52"/>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5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5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5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55"/>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55"/>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56"/>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5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57"/>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57"/>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57"/>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58"/>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4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kyocom@uw.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jpg"/></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 descr="691,200+ Ocean Top Down Stock Photos, Pictures &amp; Royalty-Free Images -  iStock | Ocean above, Ocean texture, Waves"/>
          <p:cNvPicPr preferRelativeResize="0"/>
          <p:nvPr/>
        </p:nvPicPr>
        <p:blipFill rotWithShape="1">
          <a:blip r:embed="rId3">
            <a:alphaModFix/>
          </a:blip>
          <a:srcRect/>
          <a:stretch/>
        </p:blipFill>
        <p:spPr>
          <a:xfrm>
            <a:off x="-19200" y="-235390"/>
            <a:ext cx="9182400" cy="6121600"/>
          </a:xfrm>
          <a:prstGeom prst="rect">
            <a:avLst/>
          </a:prstGeom>
          <a:noFill/>
          <a:ln>
            <a:noFill/>
          </a:ln>
        </p:spPr>
      </p:pic>
      <p:sp>
        <p:nvSpPr>
          <p:cNvPr id="55" name="Google Shape;55;p1"/>
          <p:cNvSpPr txBox="1"/>
          <p:nvPr/>
        </p:nvSpPr>
        <p:spPr>
          <a:xfrm>
            <a:off x="5117475" y="3828125"/>
            <a:ext cx="3942900" cy="12621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Ken P. Yocom, PhD</a:t>
            </a:r>
            <a:endParaRPr sz="1400" b="0" i="0" u="none" strike="noStrike" cap="none">
              <a:solidFill>
                <a:schemeClr val="lt1"/>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400"/>
              <a:buFont typeface="Arial"/>
              <a:buNone/>
            </a:pPr>
            <a:r>
              <a:rPr lang="en-US" sz="1400" b="0" i="0" u="sng" strike="noStrike" cap="none">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kyocom@uw.edu</a:t>
            </a:r>
            <a:endParaRPr sz="1400" b="0" i="0" u="none" strike="noStrike" cap="none">
              <a:solidFill>
                <a:schemeClr val="lt1"/>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Green-Duwamish Watershed Workshop</a:t>
            </a:r>
            <a:endParaRPr sz="1400" b="0" i="0" u="none" strike="noStrike" cap="none">
              <a:solidFill>
                <a:schemeClr val="lt1"/>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June 21, 2023</a:t>
            </a:r>
            <a:endParaRPr sz="1400" b="0" i="0" u="none" strike="noStrike" cap="none">
              <a:solidFill>
                <a:schemeClr val="lt1"/>
              </a:solidFill>
              <a:latin typeface="Arial"/>
              <a:ea typeface="Arial"/>
              <a:cs typeface="Arial"/>
              <a:sym typeface="Arial"/>
            </a:endParaRPr>
          </a:p>
        </p:txBody>
      </p:sp>
      <p:sp>
        <p:nvSpPr>
          <p:cNvPr id="56" name="Google Shape;56;p1"/>
          <p:cNvSpPr txBox="1"/>
          <p:nvPr/>
        </p:nvSpPr>
        <p:spPr>
          <a:xfrm>
            <a:off x="1467150" y="826250"/>
            <a:ext cx="6209700" cy="1139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6200"/>
              <a:buFont typeface="Arial"/>
              <a:buNone/>
            </a:pPr>
            <a:r>
              <a:rPr lang="en-US" sz="6200" b="1" i="0" u="none" strike="noStrike" cap="none">
                <a:solidFill>
                  <a:schemeClr val="lt1"/>
                </a:solidFill>
                <a:latin typeface="Arial Rounded"/>
                <a:ea typeface="Arial Rounded"/>
                <a:cs typeface="Arial Rounded"/>
                <a:sym typeface="Arial Rounded"/>
              </a:rPr>
              <a:t>RESTORATIVE</a:t>
            </a:r>
            <a:endParaRPr sz="6200" b="1" i="0" u="none" strike="noStrike" cap="none">
              <a:solidFill>
                <a:schemeClr val="lt1"/>
              </a:solidFill>
              <a:latin typeface="Arial Rounded"/>
              <a:ea typeface="Arial Rounded"/>
              <a:cs typeface="Arial Rounded"/>
              <a:sym typeface="Arial Rounded"/>
            </a:endParaRPr>
          </a:p>
        </p:txBody>
      </p:sp>
      <p:sp>
        <p:nvSpPr>
          <p:cNvPr id="57" name="Google Shape;57;p1"/>
          <p:cNvSpPr txBox="1"/>
          <p:nvPr/>
        </p:nvSpPr>
        <p:spPr>
          <a:xfrm>
            <a:off x="1852350" y="1639938"/>
            <a:ext cx="5439300" cy="55396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Stewarding Our Shared Waters</a:t>
            </a:r>
            <a:endParaRPr sz="2400" b="0" i="0" u="none" strike="noStrike" cap="non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grpSp>
        <p:nvGrpSpPr>
          <p:cNvPr id="140" name="Google Shape;140;p10"/>
          <p:cNvGrpSpPr/>
          <p:nvPr/>
        </p:nvGrpSpPr>
        <p:grpSpPr>
          <a:xfrm>
            <a:off x="484750" y="0"/>
            <a:ext cx="8104749" cy="5143499"/>
            <a:chOff x="484750" y="0"/>
            <a:chExt cx="8104749" cy="5143499"/>
          </a:xfrm>
        </p:grpSpPr>
        <p:pic>
          <p:nvPicPr>
            <p:cNvPr id="141" name="Google Shape;141;p10"/>
            <p:cNvPicPr preferRelativeResize="0"/>
            <p:nvPr/>
          </p:nvPicPr>
          <p:blipFill rotWithShape="1">
            <a:blip r:embed="rId3">
              <a:alphaModFix/>
            </a:blip>
            <a:srcRect/>
            <a:stretch/>
          </p:blipFill>
          <p:spPr>
            <a:xfrm>
              <a:off x="554499" y="0"/>
              <a:ext cx="8035000" cy="5143499"/>
            </a:xfrm>
            <a:prstGeom prst="rect">
              <a:avLst/>
            </a:prstGeom>
            <a:noFill/>
            <a:ln>
              <a:noFill/>
            </a:ln>
          </p:spPr>
        </p:pic>
        <p:sp>
          <p:nvSpPr>
            <p:cNvPr id="142" name="Google Shape;142;p10"/>
            <p:cNvSpPr/>
            <p:nvPr/>
          </p:nvSpPr>
          <p:spPr>
            <a:xfrm>
              <a:off x="484750" y="602225"/>
              <a:ext cx="1460700" cy="1675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10"/>
            <p:cNvSpPr/>
            <p:nvPr/>
          </p:nvSpPr>
          <p:spPr>
            <a:xfrm>
              <a:off x="735725" y="772550"/>
              <a:ext cx="1460700" cy="1075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10"/>
            <p:cNvSpPr/>
            <p:nvPr/>
          </p:nvSpPr>
          <p:spPr>
            <a:xfrm>
              <a:off x="6873950" y="2376575"/>
              <a:ext cx="1657500" cy="1362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5" name="Google Shape;145;p10"/>
          <p:cNvGrpSpPr/>
          <p:nvPr/>
        </p:nvGrpSpPr>
        <p:grpSpPr>
          <a:xfrm>
            <a:off x="562525" y="323050"/>
            <a:ext cx="8425767" cy="4734257"/>
            <a:chOff x="562525" y="323050"/>
            <a:chExt cx="8425767" cy="4734257"/>
          </a:xfrm>
        </p:grpSpPr>
        <p:sp>
          <p:nvSpPr>
            <p:cNvPr id="146" name="Google Shape;146;p10"/>
            <p:cNvSpPr txBox="1"/>
            <p:nvPr/>
          </p:nvSpPr>
          <p:spPr>
            <a:xfrm>
              <a:off x="562525" y="323050"/>
              <a:ext cx="1357200" cy="4002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COMMUNITY</a:t>
              </a:r>
              <a:endParaRPr sz="1400" b="0" i="0" u="none" strike="noStrike" cap="none">
                <a:solidFill>
                  <a:srgbClr val="000000"/>
                </a:solidFill>
                <a:latin typeface="Arial"/>
                <a:ea typeface="Arial"/>
                <a:cs typeface="Arial"/>
                <a:sym typeface="Arial"/>
              </a:endParaRPr>
            </a:p>
          </p:txBody>
        </p:sp>
        <p:sp>
          <p:nvSpPr>
            <p:cNvPr id="147" name="Google Shape;147;p10"/>
            <p:cNvSpPr txBox="1"/>
            <p:nvPr/>
          </p:nvSpPr>
          <p:spPr>
            <a:xfrm>
              <a:off x="6876250" y="2049700"/>
              <a:ext cx="1357200" cy="4002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ECOLOGY</a:t>
              </a:r>
              <a:endParaRPr sz="1400" b="0" i="0" u="none" strike="noStrike" cap="none">
                <a:solidFill>
                  <a:srgbClr val="000000"/>
                </a:solidFill>
                <a:latin typeface="Arial"/>
                <a:ea typeface="Arial"/>
                <a:cs typeface="Arial"/>
                <a:sym typeface="Arial"/>
              </a:endParaRPr>
            </a:p>
          </p:txBody>
        </p:sp>
        <p:sp>
          <p:nvSpPr>
            <p:cNvPr id="148" name="Google Shape;148;p10"/>
            <p:cNvSpPr txBox="1"/>
            <p:nvPr/>
          </p:nvSpPr>
          <p:spPr>
            <a:xfrm>
              <a:off x="7702700" y="4826475"/>
              <a:ext cx="1285592"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Arial"/>
                  <a:ea typeface="Arial"/>
                  <a:cs typeface="Arial"/>
                  <a:sym typeface="Arial"/>
                </a:rPr>
                <a:t>© Jack Hyland, 2023</a:t>
              </a:r>
              <a:endParaRPr/>
            </a:p>
          </p:txBody>
        </p:sp>
      </p:grpSp>
      <p:sp>
        <p:nvSpPr>
          <p:cNvPr id="149" name="Google Shape;149;p10"/>
          <p:cNvSpPr/>
          <p:nvPr/>
        </p:nvSpPr>
        <p:spPr>
          <a:xfrm>
            <a:off x="1864196" y="602225"/>
            <a:ext cx="171081" cy="170325"/>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154" name="Google Shape;154;p11"/>
          <p:cNvGrpSpPr/>
          <p:nvPr/>
        </p:nvGrpSpPr>
        <p:grpSpPr>
          <a:xfrm>
            <a:off x="1163249" y="896702"/>
            <a:ext cx="2626105" cy="3476292"/>
            <a:chOff x="1856263" y="80660"/>
            <a:chExt cx="5257576" cy="6010880"/>
          </a:xfrm>
        </p:grpSpPr>
        <p:pic>
          <p:nvPicPr>
            <p:cNvPr id="155" name="Google Shape;155;p11" descr="http://carolinabirds.org/Daniels/Florida/FLlg/Cormorant,%20Double-crested%20LOa.jpg"/>
            <p:cNvPicPr preferRelativeResize="0"/>
            <p:nvPr/>
          </p:nvPicPr>
          <p:blipFill rotWithShape="1">
            <a:blip r:embed="rId3">
              <a:alphaModFix/>
            </a:blip>
            <a:srcRect/>
            <a:stretch/>
          </p:blipFill>
          <p:spPr>
            <a:xfrm>
              <a:off x="1856263" y="4191000"/>
              <a:ext cx="2542951" cy="1900540"/>
            </a:xfrm>
            <a:prstGeom prst="rect">
              <a:avLst/>
            </a:prstGeom>
            <a:noFill/>
            <a:ln>
              <a:noFill/>
            </a:ln>
          </p:spPr>
        </p:pic>
        <p:pic>
          <p:nvPicPr>
            <p:cNvPr id="156" name="Google Shape;156;p11" descr="SalmonUnderWater"/>
            <p:cNvPicPr preferRelativeResize="0"/>
            <p:nvPr/>
          </p:nvPicPr>
          <p:blipFill rotWithShape="1">
            <a:blip r:embed="rId4">
              <a:alphaModFix/>
            </a:blip>
            <a:srcRect/>
            <a:stretch/>
          </p:blipFill>
          <p:spPr>
            <a:xfrm>
              <a:off x="4591050" y="4191000"/>
              <a:ext cx="2522789" cy="1900540"/>
            </a:xfrm>
            <a:prstGeom prst="rect">
              <a:avLst/>
            </a:prstGeom>
            <a:noFill/>
            <a:ln>
              <a:noFill/>
            </a:ln>
          </p:spPr>
        </p:pic>
        <p:pic>
          <p:nvPicPr>
            <p:cNvPr id="157" name="Google Shape;157;p11" descr="http://us.123rf.com/400wm/400/400/kirsanovv/kirsanovv0809/kirsanovv080900117/3614834-a-close-up-of-siberian-chipmunk-tamias-sibiricus-on-tree-profile-russian-far-east-primorye.jpg"/>
            <p:cNvPicPr preferRelativeResize="0"/>
            <p:nvPr/>
          </p:nvPicPr>
          <p:blipFill rotWithShape="1">
            <a:blip r:embed="rId5">
              <a:alphaModFix/>
            </a:blip>
            <a:srcRect/>
            <a:stretch/>
          </p:blipFill>
          <p:spPr>
            <a:xfrm>
              <a:off x="1905000" y="80660"/>
              <a:ext cx="2522789" cy="1891015"/>
            </a:xfrm>
            <a:prstGeom prst="rect">
              <a:avLst/>
            </a:prstGeom>
            <a:noFill/>
            <a:ln>
              <a:noFill/>
            </a:ln>
          </p:spPr>
        </p:pic>
        <p:pic>
          <p:nvPicPr>
            <p:cNvPr id="158" name="Google Shape;158;p11" descr="http://upload.wikimedia.org/wikipedia/commons/0/04/Snowshoe_Hare-_Alert_(6990916044).jpg"/>
            <p:cNvPicPr preferRelativeResize="0"/>
            <p:nvPr/>
          </p:nvPicPr>
          <p:blipFill rotWithShape="1">
            <a:blip r:embed="rId6">
              <a:alphaModFix/>
            </a:blip>
            <a:srcRect/>
            <a:stretch/>
          </p:blipFill>
          <p:spPr>
            <a:xfrm>
              <a:off x="4572000" y="92716"/>
              <a:ext cx="2522789" cy="1891015"/>
            </a:xfrm>
            <a:prstGeom prst="rect">
              <a:avLst/>
            </a:prstGeom>
            <a:noFill/>
            <a:ln>
              <a:noFill/>
            </a:ln>
          </p:spPr>
        </p:pic>
        <p:pic>
          <p:nvPicPr>
            <p:cNvPr id="159" name="Google Shape;159;p11" descr="http://www.perfectduluthday.com/wp-content/uploads/2013/05/lynx.jpg-2-2e8qx7n.jpg"/>
            <p:cNvPicPr preferRelativeResize="0"/>
            <p:nvPr/>
          </p:nvPicPr>
          <p:blipFill rotWithShape="1">
            <a:blip r:embed="rId7">
              <a:alphaModFix/>
            </a:blip>
            <a:srcRect/>
            <a:stretch/>
          </p:blipFill>
          <p:spPr>
            <a:xfrm>
              <a:off x="1905000" y="2133600"/>
              <a:ext cx="2532314" cy="1891015"/>
            </a:xfrm>
            <a:prstGeom prst="rect">
              <a:avLst/>
            </a:prstGeom>
            <a:noFill/>
            <a:ln>
              <a:noFill/>
            </a:ln>
          </p:spPr>
        </p:pic>
        <p:pic>
          <p:nvPicPr>
            <p:cNvPr id="160" name="Google Shape;160;p11" descr="http://www.savethefront.org/assets/images/bull-elk066-herd-Bynum.JPG"/>
            <p:cNvPicPr preferRelativeResize="0"/>
            <p:nvPr/>
          </p:nvPicPr>
          <p:blipFill rotWithShape="1">
            <a:blip r:embed="rId8">
              <a:alphaModFix/>
            </a:blip>
            <a:srcRect/>
            <a:stretch/>
          </p:blipFill>
          <p:spPr>
            <a:xfrm>
              <a:off x="4572000" y="2133599"/>
              <a:ext cx="2532314" cy="1891015"/>
            </a:xfrm>
            <a:prstGeom prst="rect">
              <a:avLst/>
            </a:prstGeom>
            <a:noFill/>
            <a:ln>
              <a:noFill/>
            </a:ln>
          </p:spPr>
        </p:pic>
      </p:grpSp>
      <p:sp>
        <p:nvSpPr>
          <p:cNvPr id="161" name="Google Shape;161;p11"/>
          <p:cNvSpPr txBox="1"/>
          <p:nvPr/>
        </p:nvSpPr>
        <p:spPr>
          <a:xfrm rot="-5400000">
            <a:off x="-1029941" y="2021513"/>
            <a:ext cx="405046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chemeClr val="accent4"/>
                </a:solidFill>
                <a:latin typeface="Arial"/>
                <a:ea typeface="Arial"/>
                <a:cs typeface="Arial"/>
                <a:sym typeface="Arial"/>
              </a:rPr>
              <a:t>WILDLIFE  ECOLOGY</a:t>
            </a:r>
            <a:endParaRPr/>
          </a:p>
        </p:txBody>
      </p:sp>
      <p:pic>
        <p:nvPicPr>
          <p:cNvPr id="162" name="Google Shape;162;p11" descr="http://carters-contracting.com/images/trackhoe.png"/>
          <p:cNvPicPr preferRelativeResize="0"/>
          <p:nvPr/>
        </p:nvPicPr>
        <p:blipFill rotWithShape="1">
          <a:blip r:embed="rId9">
            <a:alphaModFix/>
          </a:blip>
          <a:srcRect/>
          <a:stretch/>
        </p:blipFill>
        <p:spPr>
          <a:xfrm flipH="1">
            <a:off x="4820016" y="1055182"/>
            <a:ext cx="3197140" cy="2667017"/>
          </a:xfrm>
          <a:prstGeom prst="rect">
            <a:avLst/>
          </a:prstGeom>
          <a:noFill/>
          <a:ln>
            <a:noFill/>
          </a:ln>
        </p:spPr>
      </p:pic>
      <p:sp>
        <p:nvSpPr>
          <p:cNvPr id="163" name="Google Shape;163;p11"/>
          <p:cNvSpPr txBox="1"/>
          <p:nvPr/>
        </p:nvSpPr>
        <p:spPr>
          <a:xfrm rot="5400000">
            <a:off x="6196681" y="2912006"/>
            <a:ext cx="405046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chemeClr val="accent4"/>
                </a:solidFill>
                <a:latin typeface="Arial"/>
                <a:ea typeface="Arial"/>
                <a:cs typeface="Arial"/>
                <a:sym typeface="Arial"/>
              </a:rPr>
              <a:t>CONSTRUCTION</a:t>
            </a:r>
            <a:endParaRPr/>
          </a:p>
        </p:txBody>
      </p:sp>
      <p:cxnSp>
        <p:nvCxnSpPr>
          <p:cNvPr id="164" name="Google Shape;164;p11"/>
          <p:cNvCxnSpPr/>
          <p:nvPr/>
        </p:nvCxnSpPr>
        <p:spPr>
          <a:xfrm rot="10800000">
            <a:off x="4169206" y="2438689"/>
            <a:ext cx="428033" cy="1"/>
          </a:xfrm>
          <a:prstGeom prst="straightConnector1">
            <a:avLst/>
          </a:prstGeom>
          <a:noFill/>
          <a:ln w="9525" cap="flat" cmpd="sng">
            <a:solidFill>
              <a:srgbClr val="161616"/>
            </a:solidFill>
            <a:prstDash val="solid"/>
            <a:round/>
            <a:headEnd type="none" w="sm" len="sm"/>
            <a:tailEnd type="none" w="sm" len="sm"/>
          </a:ln>
          <a:effectLst>
            <a:outerShdw blurRad="40000" dist="20000" dir="5400000" rotWithShape="0">
              <a:srgbClr val="000000">
                <a:alpha val="37647"/>
              </a:srgbClr>
            </a:outerShdw>
          </a:effectLst>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grpSp>
        <p:nvGrpSpPr>
          <p:cNvPr id="169" name="Google Shape;169;p12"/>
          <p:cNvGrpSpPr/>
          <p:nvPr/>
        </p:nvGrpSpPr>
        <p:grpSpPr>
          <a:xfrm>
            <a:off x="85679" y="1793404"/>
            <a:ext cx="5676787" cy="2159607"/>
            <a:chOff x="-609600" y="1295399"/>
            <a:chExt cx="10057746" cy="4025092"/>
          </a:xfrm>
        </p:grpSpPr>
        <p:pic>
          <p:nvPicPr>
            <p:cNvPr id="170" name="Google Shape;170;p12" descr="reach1f"/>
            <p:cNvPicPr preferRelativeResize="0"/>
            <p:nvPr/>
          </p:nvPicPr>
          <p:blipFill rotWithShape="1">
            <a:blip r:embed="rId3">
              <a:alphaModFix/>
            </a:blip>
            <a:srcRect/>
            <a:stretch/>
          </p:blipFill>
          <p:spPr>
            <a:xfrm>
              <a:off x="4391025" y="1295400"/>
              <a:ext cx="2523798" cy="4025090"/>
            </a:xfrm>
            <a:prstGeom prst="rect">
              <a:avLst/>
            </a:prstGeom>
            <a:noFill/>
            <a:ln>
              <a:noFill/>
            </a:ln>
          </p:spPr>
        </p:pic>
        <p:pic>
          <p:nvPicPr>
            <p:cNvPr id="171" name="Google Shape;171;p12" descr="Suzy 2    10"/>
            <p:cNvPicPr preferRelativeResize="0"/>
            <p:nvPr/>
          </p:nvPicPr>
          <p:blipFill rotWithShape="1">
            <a:blip r:embed="rId4">
              <a:alphaModFix/>
            </a:blip>
            <a:srcRect/>
            <a:stretch/>
          </p:blipFill>
          <p:spPr>
            <a:xfrm>
              <a:off x="-609600" y="1295401"/>
              <a:ext cx="2514600" cy="4025090"/>
            </a:xfrm>
            <a:prstGeom prst="rect">
              <a:avLst/>
            </a:prstGeom>
            <a:noFill/>
            <a:ln>
              <a:noFill/>
            </a:ln>
          </p:spPr>
        </p:pic>
        <p:pic>
          <p:nvPicPr>
            <p:cNvPr id="172" name="Google Shape;172;p12"/>
            <p:cNvPicPr preferRelativeResize="0"/>
            <p:nvPr/>
          </p:nvPicPr>
          <p:blipFill rotWithShape="1">
            <a:blip r:embed="rId5">
              <a:alphaModFix/>
            </a:blip>
            <a:srcRect/>
            <a:stretch/>
          </p:blipFill>
          <p:spPr>
            <a:xfrm>
              <a:off x="1876425" y="1295401"/>
              <a:ext cx="2514600" cy="4025090"/>
            </a:xfrm>
            <a:prstGeom prst="rect">
              <a:avLst/>
            </a:prstGeom>
            <a:noFill/>
            <a:ln>
              <a:noFill/>
            </a:ln>
          </p:spPr>
        </p:pic>
        <p:pic>
          <p:nvPicPr>
            <p:cNvPr id="173" name="Google Shape;173;p12"/>
            <p:cNvPicPr preferRelativeResize="0"/>
            <p:nvPr/>
          </p:nvPicPr>
          <p:blipFill rotWithShape="1">
            <a:blip r:embed="rId6">
              <a:alphaModFix/>
            </a:blip>
            <a:srcRect/>
            <a:stretch/>
          </p:blipFill>
          <p:spPr>
            <a:xfrm>
              <a:off x="6905298" y="1295399"/>
              <a:ext cx="2542848" cy="4025091"/>
            </a:xfrm>
            <a:prstGeom prst="rect">
              <a:avLst/>
            </a:prstGeom>
            <a:noFill/>
            <a:ln>
              <a:noFill/>
            </a:ln>
          </p:spPr>
        </p:pic>
      </p:grpSp>
      <p:sp>
        <p:nvSpPr>
          <p:cNvPr id="174" name="Google Shape;174;p12"/>
          <p:cNvSpPr/>
          <p:nvPr/>
        </p:nvSpPr>
        <p:spPr>
          <a:xfrm>
            <a:off x="406009" y="1481544"/>
            <a:ext cx="469226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a:solidFill>
                  <a:schemeClr val="accent4"/>
                </a:solidFill>
                <a:latin typeface="Arial"/>
                <a:ea typeface="Arial"/>
                <a:cs typeface="Arial"/>
                <a:sym typeface="Arial"/>
              </a:rPr>
              <a:t>URBAN STREAM REHABILITATION</a:t>
            </a:r>
            <a:endParaRPr/>
          </a:p>
        </p:txBody>
      </p:sp>
      <p:sp>
        <p:nvSpPr>
          <p:cNvPr id="175" name="Google Shape;175;p12"/>
          <p:cNvSpPr/>
          <p:nvPr/>
        </p:nvSpPr>
        <p:spPr>
          <a:xfrm>
            <a:off x="5825520" y="3907358"/>
            <a:ext cx="331847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a:solidFill>
                  <a:schemeClr val="accent4"/>
                </a:solidFill>
                <a:latin typeface="Arial"/>
                <a:ea typeface="Arial"/>
                <a:cs typeface="Arial"/>
                <a:sym typeface="Arial"/>
              </a:rPr>
              <a:t>WATERSHED DYNAMICS</a:t>
            </a:r>
            <a:endParaRPr/>
          </a:p>
        </p:txBody>
      </p:sp>
      <p:sp>
        <p:nvSpPr>
          <p:cNvPr id="176" name="Google Shape;176;p12"/>
          <p:cNvSpPr txBox="1"/>
          <p:nvPr/>
        </p:nvSpPr>
        <p:spPr>
          <a:xfrm>
            <a:off x="15779" y="3907358"/>
            <a:ext cx="1435233"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Arial"/>
                <a:ea typeface="Arial"/>
                <a:cs typeface="Arial"/>
                <a:sym typeface="Arial"/>
              </a:rPr>
              <a:t>© Seattle Public Utilities</a:t>
            </a:r>
            <a:endParaRPr/>
          </a:p>
        </p:txBody>
      </p:sp>
      <p:pic>
        <p:nvPicPr>
          <p:cNvPr id="177" name="Google Shape;177;p12" descr="A picture containing aerial photography, bird's-eye view, aerial, water&#10;&#10;Description automatically generated"/>
          <p:cNvPicPr preferRelativeResize="0"/>
          <p:nvPr/>
        </p:nvPicPr>
        <p:blipFill rotWithShape="1">
          <a:blip r:embed="rId7">
            <a:alphaModFix/>
          </a:blip>
          <a:srcRect/>
          <a:stretch/>
        </p:blipFill>
        <p:spPr>
          <a:xfrm>
            <a:off x="5838598" y="1940888"/>
            <a:ext cx="3267573" cy="201212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13" descr="http://www.rco.wa.gov/prism/ProjectSnapshotImage.aspx?ProjectNumber=09-1732&amp;SeqNo=3"/>
          <p:cNvPicPr preferRelativeResize="0"/>
          <p:nvPr/>
        </p:nvPicPr>
        <p:blipFill rotWithShape="1">
          <a:blip r:embed="rId3">
            <a:alphaModFix/>
          </a:blip>
          <a:srcRect l="32290" r="40783"/>
          <a:stretch/>
        </p:blipFill>
        <p:spPr>
          <a:xfrm>
            <a:off x="3771111" y="273138"/>
            <a:ext cx="1645920" cy="4584611"/>
          </a:xfrm>
          <a:prstGeom prst="rect">
            <a:avLst/>
          </a:prstGeom>
          <a:noFill/>
          <a:ln>
            <a:noFill/>
          </a:ln>
        </p:spPr>
      </p:pic>
      <p:pic>
        <p:nvPicPr>
          <p:cNvPr id="183" name="Google Shape;183;p13"/>
          <p:cNvPicPr preferRelativeResize="0"/>
          <p:nvPr/>
        </p:nvPicPr>
        <p:blipFill rotWithShape="1">
          <a:blip r:embed="rId4">
            <a:alphaModFix/>
          </a:blip>
          <a:srcRect l="20613" t="792" r="41160" b="27604"/>
          <a:stretch/>
        </p:blipFill>
        <p:spPr>
          <a:xfrm>
            <a:off x="2011680" y="266833"/>
            <a:ext cx="1645920" cy="4583036"/>
          </a:xfrm>
          <a:prstGeom prst="rect">
            <a:avLst/>
          </a:prstGeom>
          <a:noFill/>
          <a:ln>
            <a:noFill/>
          </a:ln>
        </p:spPr>
      </p:pic>
      <p:pic>
        <p:nvPicPr>
          <p:cNvPr id="184" name="Google Shape;184;p13"/>
          <p:cNvPicPr preferRelativeResize="0"/>
          <p:nvPr/>
        </p:nvPicPr>
        <p:blipFill rotWithShape="1">
          <a:blip r:embed="rId5">
            <a:alphaModFix/>
          </a:blip>
          <a:srcRect l="52687" r="25927" b="20600"/>
          <a:stretch/>
        </p:blipFill>
        <p:spPr>
          <a:xfrm>
            <a:off x="252248" y="279444"/>
            <a:ext cx="1645921" cy="4583036"/>
          </a:xfrm>
          <a:prstGeom prst="rect">
            <a:avLst/>
          </a:prstGeom>
          <a:noFill/>
          <a:ln>
            <a:noFill/>
          </a:ln>
        </p:spPr>
      </p:pic>
      <p:pic>
        <p:nvPicPr>
          <p:cNvPr id="185" name="Google Shape;185;p13"/>
          <p:cNvPicPr preferRelativeResize="0"/>
          <p:nvPr/>
        </p:nvPicPr>
        <p:blipFill rotWithShape="1">
          <a:blip r:embed="rId6">
            <a:alphaModFix/>
          </a:blip>
          <a:srcRect l="29810" r="43190"/>
          <a:stretch/>
        </p:blipFill>
        <p:spPr>
          <a:xfrm>
            <a:off x="5530542" y="279444"/>
            <a:ext cx="1645920" cy="4572000"/>
          </a:xfrm>
          <a:prstGeom prst="rect">
            <a:avLst/>
          </a:prstGeom>
          <a:noFill/>
          <a:ln>
            <a:noFill/>
          </a:ln>
        </p:spPr>
      </p:pic>
      <p:pic>
        <p:nvPicPr>
          <p:cNvPr id="186" name="Google Shape;186;p13"/>
          <p:cNvPicPr preferRelativeResize="0"/>
          <p:nvPr/>
        </p:nvPicPr>
        <p:blipFill rotWithShape="1">
          <a:blip r:embed="rId7">
            <a:alphaModFix/>
          </a:blip>
          <a:srcRect l="14824" r="19597"/>
          <a:stretch/>
        </p:blipFill>
        <p:spPr>
          <a:xfrm>
            <a:off x="7289973" y="275898"/>
            <a:ext cx="1645920" cy="4564906"/>
          </a:xfrm>
          <a:prstGeom prst="rect">
            <a:avLst/>
          </a:prstGeom>
          <a:noFill/>
          <a:ln>
            <a:noFill/>
          </a:ln>
        </p:spPr>
      </p:pic>
      <p:sp>
        <p:nvSpPr>
          <p:cNvPr id="187" name="Google Shape;187;p13"/>
          <p:cNvSpPr txBox="1"/>
          <p:nvPr/>
        </p:nvSpPr>
        <p:spPr>
          <a:xfrm>
            <a:off x="6515601" y="4840804"/>
            <a:ext cx="1435233"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Arial"/>
                <a:ea typeface="Arial"/>
                <a:cs typeface="Arial"/>
                <a:sym typeface="Arial"/>
              </a:rPr>
              <a:t>© Seattle Public Utilities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14" descr="691,200+ Ocean Top Down Stock Photos, Pictures &amp; Royalty-Free Images -  iStock | Ocean above, Ocean texture, Waves"/>
          <p:cNvPicPr preferRelativeResize="0"/>
          <p:nvPr/>
        </p:nvPicPr>
        <p:blipFill rotWithShape="1">
          <a:blip r:embed="rId3">
            <a:alphaModFix/>
          </a:blip>
          <a:srcRect/>
          <a:stretch/>
        </p:blipFill>
        <p:spPr>
          <a:xfrm>
            <a:off x="-19200" y="-229491"/>
            <a:ext cx="9182400" cy="6121600"/>
          </a:xfrm>
          <a:prstGeom prst="rect">
            <a:avLst/>
          </a:prstGeom>
          <a:noFill/>
          <a:ln>
            <a:noFill/>
          </a:ln>
        </p:spPr>
      </p:pic>
      <p:sp>
        <p:nvSpPr>
          <p:cNvPr id="193" name="Google Shape;193;p14"/>
          <p:cNvSpPr txBox="1"/>
          <p:nvPr/>
        </p:nvSpPr>
        <p:spPr>
          <a:xfrm>
            <a:off x="2306600" y="1114895"/>
            <a:ext cx="1722659"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Directions</a:t>
            </a:r>
            <a:endParaRPr sz="2400" b="0" i="0" u="none" strike="noStrike" cap="none">
              <a:solidFill>
                <a:schemeClr val="lt1"/>
              </a:solidFill>
              <a:latin typeface="Arial"/>
              <a:ea typeface="Arial"/>
              <a:cs typeface="Arial"/>
              <a:sym typeface="Arial"/>
            </a:endParaRPr>
          </a:p>
        </p:txBody>
      </p:sp>
      <p:sp>
        <p:nvSpPr>
          <p:cNvPr id="194" name="Google Shape;194;p14"/>
          <p:cNvSpPr txBox="1"/>
          <p:nvPr/>
        </p:nvSpPr>
        <p:spPr>
          <a:xfrm>
            <a:off x="3338003" y="1488997"/>
            <a:ext cx="3735323" cy="203129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 Influences</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 Personal Engagement</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 </a:t>
            </a:r>
            <a:r>
              <a:rPr lang="en-US" sz="2000" b="0" i="0" u="none" strike="noStrike" cap="none">
                <a:solidFill>
                  <a:schemeClr val="accent4"/>
                </a:solidFill>
                <a:latin typeface="Arial"/>
                <a:ea typeface="Arial"/>
                <a:cs typeface="Arial"/>
                <a:sym typeface="Arial"/>
              </a:rPr>
              <a:t>Framing</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 Modeling Knowledge</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 Innovative Practices</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 Next Generations</a:t>
            </a:r>
            <a:endParaRPr sz="2000" b="0" i="0" u="none" strike="noStrike" cap="non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5"/>
          <p:cNvSpPr txBox="1"/>
          <p:nvPr/>
        </p:nvSpPr>
        <p:spPr>
          <a:xfrm>
            <a:off x="8155373" y="4912668"/>
            <a:ext cx="726076"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 Medium</a:t>
            </a:r>
            <a:endParaRPr/>
          </a:p>
        </p:txBody>
      </p:sp>
      <p:sp>
        <p:nvSpPr>
          <p:cNvPr id="200" name="Google Shape;200;p15"/>
          <p:cNvSpPr txBox="1"/>
          <p:nvPr/>
        </p:nvSpPr>
        <p:spPr>
          <a:xfrm>
            <a:off x="7508948" y="2915216"/>
            <a:ext cx="2018923"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1" i="0" u="none" strike="noStrike" cap="none">
                <a:solidFill>
                  <a:schemeClr val="lt1"/>
                </a:solidFill>
                <a:latin typeface="Arial"/>
                <a:ea typeface="Arial"/>
                <a:cs typeface="Arial"/>
                <a:sym typeface="Arial"/>
              </a:rPr>
              <a:t>Get Dirty.</a:t>
            </a:r>
            <a:endParaRPr/>
          </a:p>
        </p:txBody>
      </p:sp>
      <p:pic>
        <p:nvPicPr>
          <p:cNvPr id="201" name="Google Shape;201;p15" descr="Duwamish meanders: A river ran through it | Burke Museum"/>
          <p:cNvPicPr preferRelativeResize="0"/>
          <p:nvPr/>
        </p:nvPicPr>
        <p:blipFill rotWithShape="1">
          <a:blip r:embed="rId3">
            <a:alphaModFix/>
          </a:blip>
          <a:srcRect b="9194"/>
          <a:stretch/>
        </p:blipFill>
        <p:spPr>
          <a:xfrm>
            <a:off x="397499" y="0"/>
            <a:ext cx="8120911" cy="5060887"/>
          </a:xfrm>
          <a:prstGeom prst="rect">
            <a:avLst/>
          </a:prstGeom>
          <a:noFill/>
          <a:ln>
            <a:noFill/>
          </a:ln>
        </p:spPr>
      </p:pic>
      <p:sp>
        <p:nvSpPr>
          <p:cNvPr id="202" name="Google Shape;202;p15"/>
          <p:cNvSpPr txBox="1"/>
          <p:nvPr/>
        </p:nvSpPr>
        <p:spPr>
          <a:xfrm>
            <a:off x="625589" y="4681836"/>
            <a:ext cx="1900327"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 Amir Sheikh / Burke Museum</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6"/>
          <p:cNvSpPr txBox="1"/>
          <p:nvPr/>
        </p:nvSpPr>
        <p:spPr>
          <a:xfrm>
            <a:off x="8155373" y="4912668"/>
            <a:ext cx="726076"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 Medium</a:t>
            </a:r>
            <a:endParaRPr/>
          </a:p>
        </p:txBody>
      </p:sp>
      <p:sp>
        <p:nvSpPr>
          <p:cNvPr id="208" name="Google Shape;208;p16"/>
          <p:cNvSpPr txBox="1"/>
          <p:nvPr/>
        </p:nvSpPr>
        <p:spPr>
          <a:xfrm>
            <a:off x="7508948" y="2915216"/>
            <a:ext cx="2018923"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1" i="0" u="none" strike="noStrike" cap="none">
                <a:solidFill>
                  <a:schemeClr val="lt1"/>
                </a:solidFill>
                <a:latin typeface="Arial"/>
                <a:ea typeface="Arial"/>
                <a:cs typeface="Arial"/>
                <a:sym typeface="Arial"/>
              </a:rPr>
              <a:t>Get Dirty.</a:t>
            </a:r>
            <a:endParaRPr/>
          </a:p>
        </p:txBody>
      </p:sp>
      <p:pic>
        <p:nvPicPr>
          <p:cNvPr id="209" name="Google Shape;209;p16" descr="Duwamish meanders: A river ran through it | Burke Museum"/>
          <p:cNvPicPr preferRelativeResize="0"/>
          <p:nvPr/>
        </p:nvPicPr>
        <p:blipFill rotWithShape="1">
          <a:blip r:embed="rId3">
            <a:alphaModFix/>
          </a:blip>
          <a:srcRect b="9194"/>
          <a:stretch/>
        </p:blipFill>
        <p:spPr>
          <a:xfrm>
            <a:off x="397500" y="230832"/>
            <a:ext cx="8120911" cy="5060887"/>
          </a:xfrm>
          <a:prstGeom prst="rect">
            <a:avLst/>
          </a:prstGeom>
          <a:noFill/>
          <a:ln>
            <a:noFill/>
          </a:ln>
        </p:spPr>
      </p:pic>
      <p:sp>
        <p:nvSpPr>
          <p:cNvPr id="210" name="Google Shape;210;p16"/>
          <p:cNvSpPr txBox="1"/>
          <p:nvPr/>
        </p:nvSpPr>
        <p:spPr>
          <a:xfrm>
            <a:off x="562215" y="4912668"/>
            <a:ext cx="1900327"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 Amir Sheikh / Burke Museum</a:t>
            </a:r>
            <a:endParaRPr/>
          </a:p>
        </p:txBody>
      </p:sp>
      <p:sp>
        <p:nvSpPr>
          <p:cNvPr id="211" name="Google Shape;211;p16"/>
          <p:cNvSpPr txBox="1"/>
          <p:nvPr/>
        </p:nvSpPr>
        <p:spPr>
          <a:xfrm>
            <a:off x="625590" y="1023042"/>
            <a:ext cx="3692914" cy="30777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chemeClr val="lt1"/>
                </a:solidFill>
                <a:latin typeface="Arial"/>
                <a:ea typeface="Arial"/>
                <a:cs typeface="Arial"/>
                <a:sym typeface="Arial"/>
              </a:rPr>
              <a:t>There is no turning back the clock to former conditions and relationships […] Reinventing the past simply isn’t practical, possible, or desirable. In engaging with prospects for river futures we need to move beyond the rose-tinted impressions of the past that are framed in terms of idyllic [perceptions].</a:t>
            </a:r>
            <a:endParaRPr/>
          </a:p>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2" name="Google Shape;212;p16"/>
          <p:cNvSpPr txBox="1"/>
          <p:nvPr/>
        </p:nvSpPr>
        <p:spPr>
          <a:xfrm>
            <a:off x="1946495" y="3884713"/>
            <a:ext cx="2169184"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 Brierley + Friyirs, </a:t>
            </a:r>
            <a:r>
              <a:rPr lang="en-US" sz="900" b="0" i="1" u="none" strike="noStrike" cap="none">
                <a:solidFill>
                  <a:schemeClr val="lt1"/>
                </a:solidFill>
                <a:latin typeface="Arial"/>
                <a:ea typeface="Arial"/>
                <a:cs typeface="Arial"/>
                <a:sym typeface="Arial"/>
              </a:rPr>
              <a:t>River Futures, 2008</a:t>
            </a:r>
            <a:endParaRPr sz="900" b="0" i="0" u="none" strike="noStrike" cap="non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17" descr="Future Rivers – Future Rivers at the University of Washington"/>
          <p:cNvPicPr preferRelativeResize="0"/>
          <p:nvPr/>
        </p:nvPicPr>
        <p:blipFill rotWithShape="1">
          <a:blip r:embed="rId3">
            <a:alphaModFix/>
          </a:blip>
          <a:srcRect/>
          <a:stretch/>
        </p:blipFill>
        <p:spPr>
          <a:xfrm>
            <a:off x="9525" y="0"/>
            <a:ext cx="9124950" cy="5143500"/>
          </a:xfrm>
          <a:prstGeom prst="rect">
            <a:avLst/>
          </a:prstGeom>
          <a:noFill/>
          <a:ln>
            <a:noFill/>
          </a:ln>
        </p:spPr>
      </p:pic>
      <p:sp>
        <p:nvSpPr>
          <p:cNvPr id="218" name="Google Shape;218;p17"/>
          <p:cNvSpPr txBox="1"/>
          <p:nvPr/>
        </p:nvSpPr>
        <p:spPr>
          <a:xfrm>
            <a:off x="7785981" y="4840240"/>
            <a:ext cx="1729211"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 Future Rivers, UW</a:t>
            </a:r>
            <a:endParaRPr/>
          </a:p>
        </p:txBody>
      </p:sp>
      <p:sp>
        <p:nvSpPr>
          <p:cNvPr id="219" name="Google Shape;219;p17"/>
          <p:cNvSpPr txBox="1"/>
          <p:nvPr/>
        </p:nvSpPr>
        <p:spPr>
          <a:xfrm>
            <a:off x="471681" y="1586865"/>
            <a:ext cx="3692914" cy="19697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chemeClr val="lt1"/>
                </a:solidFill>
                <a:latin typeface="Arial"/>
                <a:ea typeface="Arial"/>
                <a:cs typeface="Arial"/>
                <a:sym typeface="Arial"/>
              </a:rPr>
              <a:t>The quest for healthy and sustainable river futures reflects our capacity to develop harmonious relationships between human values and environmental needs.</a:t>
            </a:r>
            <a:endParaRPr/>
          </a:p>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0" name="Google Shape;220;p17"/>
          <p:cNvSpPr txBox="1"/>
          <p:nvPr/>
        </p:nvSpPr>
        <p:spPr>
          <a:xfrm>
            <a:off x="1995411" y="3441219"/>
            <a:ext cx="2169184"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 Brierley + Friyirs, </a:t>
            </a:r>
            <a:r>
              <a:rPr lang="en-US" sz="900" b="0" i="1" u="none" strike="noStrike" cap="none">
                <a:solidFill>
                  <a:schemeClr val="lt1"/>
                </a:solidFill>
                <a:latin typeface="Arial"/>
                <a:ea typeface="Arial"/>
                <a:cs typeface="Arial"/>
                <a:sym typeface="Arial"/>
              </a:rPr>
              <a:t>River Futures, 2008</a:t>
            </a:r>
            <a:endParaRPr sz="900" b="0" i="0" u="none" strike="noStrike" cap="none">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18" descr="Future Rivers – Future Rivers at the University of Washington"/>
          <p:cNvPicPr preferRelativeResize="0"/>
          <p:nvPr/>
        </p:nvPicPr>
        <p:blipFill rotWithShape="1">
          <a:blip r:embed="rId3">
            <a:alphaModFix/>
          </a:blip>
          <a:srcRect/>
          <a:stretch/>
        </p:blipFill>
        <p:spPr>
          <a:xfrm>
            <a:off x="9525" y="0"/>
            <a:ext cx="9124950" cy="5143500"/>
          </a:xfrm>
          <a:prstGeom prst="rect">
            <a:avLst/>
          </a:prstGeom>
          <a:noFill/>
          <a:ln>
            <a:noFill/>
          </a:ln>
        </p:spPr>
      </p:pic>
      <p:sp>
        <p:nvSpPr>
          <p:cNvPr id="226" name="Google Shape;226;p18"/>
          <p:cNvSpPr txBox="1"/>
          <p:nvPr/>
        </p:nvSpPr>
        <p:spPr>
          <a:xfrm>
            <a:off x="7785981" y="4840240"/>
            <a:ext cx="1729211"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 Future Rivers, UW</a:t>
            </a:r>
            <a:endParaRPr/>
          </a:p>
        </p:txBody>
      </p:sp>
      <p:sp>
        <p:nvSpPr>
          <p:cNvPr id="227" name="Google Shape;227;p18"/>
          <p:cNvSpPr txBox="1"/>
          <p:nvPr/>
        </p:nvSpPr>
        <p:spPr>
          <a:xfrm>
            <a:off x="471681" y="1586865"/>
            <a:ext cx="3692914" cy="19697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chemeClr val="lt1"/>
                </a:solidFill>
                <a:latin typeface="Arial"/>
                <a:ea typeface="Arial"/>
                <a:cs typeface="Arial"/>
                <a:sym typeface="Arial"/>
              </a:rPr>
              <a:t>The quest for healthy and sustainable river futures reflects our capacity to develop </a:t>
            </a:r>
            <a:r>
              <a:rPr lang="en-US" sz="1800" b="0" i="0" u="none" strike="noStrike" cap="none">
                <a:solidFill>
                  <a:schemeClr val="accent1"/>
                </a:solidFill>
                <a:latin typeface="Arial"/>
                <a:ea typeface="Arial"/>
                <a:cs typeface="Arial"/>
                <a:sym typeface="Arial"/>
              </a:rPr>
              <a:t>harmonious</a:t>
            </a:r>
            <a:r>
              <a:rPr lang="en-US" sz="1800" b="0" i="0" u="none" strike="noStrike" cap="none">
                <a:solidFill>
                  <a:schemeClr val="lt1"/>
                </a:solidFill>
                <a:latin typeface="Arial"/>
                <a:ea typeface="Arial"/>
                <a:cs typeface="Arial"/>
                <a:sym typeface="Arial"/>
              </a:rPr>
              <a:t> relationships between human values and environmental needs.</a:t>
            </a:r>
            <a:endParaRPr/>
          </a:p>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8" name="Google Shape;228;p18"/>
          <p:cNvSpPr txBox="1"/>
          <p:nvPr/>
        </p:nvSpPr>
        <p:spPr>
          <a:xfrm>
            <a:off x="1995411" y="3441219"/>
            <a:ext cx="2169184"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 Brierley + Friyirs, </a:t>
            </a:r>
            <a:r>
              <a:rPr lang="en-US" sz="900" b="0" i="1" u="none" strike="noStrike" cap="none">
                <a:solidFill>
                  <a:schemeClr val="lt1"/>
                </a:solidFill>
                <a:latin typeface="Arial"/>
                <a:ea typeface="Arial"/>
                <a:cs typeface="Arial"/>
                <a:sym typeface="Arial"/>
              </a:rPr>
              <a:t>River Futures, 2008</a:t>
            </a:r>
            <a:endParaRPr sz="900" b="0" i="0" u="none" strike="noStrike" cap="none">
              <a:solidFill>
                <a:schemeClr val="l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19" descr="We Need to Talk: The Science of Productive Role Conflict - TechTello"/>
          <p:cNvPicPr preferRelativeResize="0"/>
          <p:nvPr/>
        </p:nvPicPr>
        <p:blipFill rotWithShape="1">
          <a:blip r:embed="rId3">
            <a:alphaModFix/>
          </a:blip>
          <a:srcRect r="80295"/>
          <a:stretch/>
        </p:blipFill>
        <p:spPr>
          <a:xfrm>
            <a:off x="-316823" y="0"/>
            <a:ext cx="1930544" cy="5143500"/>
          </a:xfrm>
          <a:prstGeom prst="rect">
            <a:avLst/>
          </a:prstGeom>
          <a:noFill/>
          <a:ln>
            <a:noFill/>
          </a:ln>
        </p:spPr>
      </p:pic>
      <p:pic>
        <p:nvPicPr>
          <p:cNvPr id="234" name="Google Shape;234;p19" descr="We Need to Talk: The Science of Productive Role Conflict - TechTello"/>
          <p:cNvPicPr preferRelativeResize="0"/>
          <p:nvPr/>
        </p:nvPicPr>
        <p:blipFill rotWithShape="1">
          <a:blip r:embed="rId3">
            <a:alphaModFix/>
          </a:blip>
          <a:srcRect/>
          <a:stretch/>
        </p:blipFill>
        <p:spPr>
          <a:xfrm>
            <a:off x="752051" y="0"/>
            <a:ext cx="9797142" cy="5143500"/>
          </a:xfrm>
          <a:prstGeom prst="rect">
            <a:avLst/>
          </a:prstGeom>
          <a:noFill/>
          <a:ln>
            <a:noFill/>
          </a:ln>
        </p:spPr>
      </p:pic>
      <p:sp>
        <p:nvSpPr>
          <p:cNvPr id="235" name="Google Shape;235;p19"/>
          <p:cNvSpPr txBox="1"/>
          <p:nvPr/>
        </p:nvSpPr>
        <p:spPr>
          <a:xfrm>
            <a:off x="7274989" y="4276564"/>
            <a:ext cx="172921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 TechTellum</a:t>
            </a:r>
            <a:endParaRPr sz="900" b="0" i="0" u="none" strike="noStrike" cap="none">
              <a:solidFill>
                <a:schemeClr val="lt1"/>
              </a:solidFill>
              <a:latin typeface="Arial"/>
              <a:ea typeface="Arial"/>
              <a:cs typeface="Arial"/>
              <a:sym typeface="Arial"/>
            </a:endParaRPr>
          </a:p>
        </p:txBody>
      </p:sp>
      <p:sp>
        <p:nvSpPr>
          <p:cNvPr id="236" name="Google Shape;236;p19"/>
          <p:cNvSpPr txBox="1"/>
          <p:nvPr/>
        </p:nvSpPr>
        <p:spPr>
          <a:xfrm>
            <a:off x="134574" y="1788974"/>
            <a:ext cx="2735846" cy="169277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chemeClr val="dk1"/>
                </a:solidFill>
                <a:latin typeface="Arial"/>
                <a:ea typeface="Arial"/>
                <a:cs typeface="Arial"/>
                <a:sym typeface="Arial"/>
              </a:rPr>
              <a:t>We need to embrace our capacity for </a:t>
            </a:r>
            <a:r>
              <a:rPr lang="en-US" sz="1800" b="0" i="0" u="none" strike="noStrike" cap="none">
                <a:solidFill>
                  <a:schemeClr val="accent1"/>
                </a:solidFill>
                <a:latin typeface="Arial"/>
                <a:ea typeface="Arial"/>
                <a:cs typeface="Arial"/>
                <a:sym typeface="Arial"/>
              </a:rPr>
              <a:t>conflict</a:t>
            </a:r>
            <a:r>
              <a:rPr lang="en-US" sz="1800" b="0" i="0" u="none" strike="noStrike" cap="none">
                <a:solidFill>
                  <a:schemeClr val="dk1"/>
                </a:solidFill>
                <a:latin typeface="Arial"/>
                <a:ea typeface="Arial"/>
                <a:cs typeface="Arial"/>
                <a:sym typeface="Arial"/>
              </a:rPr>
              <a:t>, as a point of inflection for reaching toward </a:t>
            </a:r>
            <a:r>
              <a:rPr lang="en-US" sz="1800" b="0" i="0" u="none" strike="noStrike" cap="none">
                <a:solidFill>
                  <a:schemeClr val="accent1"/>
                </a:solidFill>
                <a:latin typeface="Arial"/>
                <a:ea typeface="Arial"/>
                <a:cs typeface="Arial"/>
                <a:sym typeface="Arial"/>
              </a:rPr>
              <a:t>resolution</a:t>
            </a:r>
            <a:r>
              <a:rPr lang="en-US" sz="1800" b="0" i="0" u="none" strike="noStrike" cap="none">
                <a:solidFill>
                  <a:schemeClr val="dk1"/>
                </a:solidFill>
                <a:latin typeface="Arial"/>
                <a:ea typeface="Arial"/>
                <a:cs typeface="Arial"/>
                <a:sym typeface="Arial"/>
              </a:rPr>
              <a:t>.</a:t>
            </a:r>
            <a:endParaRPr/>
          </a:p>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2" descr="691,200+ Ocean Top Down Stock Photos, Pictures &amp; Royalty-Free Images -  iStock | Ocean above, Ocean texture, Waves"/>
          <p:cNvPicPr preferRelativeResize="0"/>
          <p:nvPr/>
        </p:nvPicPr>
        <p:blipFill rotWithShape="1">
          <a:blip r:embed="rId3">
            <a:alphaModFix/>
          </a:blip>
          <a:srcRect/>
          <a:stretch/>
        </p:blipFill>
        <p:spPr>
          <a:xfrm>
            <a:off x="-19200" y="0"/>
            <a:ext cx="9182400" cy="6121600"/>
          </a:xfrm>
          <a:prstGeom prst="rect">
            <a:avLst/>
          </a:prstGeom>
          <a:noFill/>
          <a:ln>
            <a:noFill/>
          </a:ln>
        </p:spPr>
      </p:pic>
      <p:sp>
        <p:nvSpPr>
          <p:cNvPr id="63" name="Google Shape;63;p2"/>
          <p:cNvSpPr txBox="1"/>
          <p:nvPr/>
        </p:nvSpPr>
        <p:spPr>
          <a:xfrm>
            <a:off x="2306600" y="1114895"/>
            <a:ext cx="1722659"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Directions</a:t>
            </a:r>
            <a:endParaRPr sz="2400" b="0" i="0" u="none" strike="noStrike" cap="none">
              <a:solidFill>
                <a:schemeClr val="lt1"/>
              </a:solidFill>
              <a:latin typeface="Arial"/>
              <a:ea typeface="Arial"/>
              <a:cs typeface="Arial"/>
              <a:sym typeface="Arial"/>
            </a:endParaRPr>
          </a:p>
        </p:txBody>
      </p:sp>
      <p:sp>
        <p:nvSpPr>
          <p:cNvPr id="64" name="Google Shape;64;p2"/>
          <p:cNvSpPr txBox="1"/>
          <p:nvPr/>
        </p:nvSpPr>
        <p:spPr>
          <a:xfrm>
            <a:off x="3338003" y="1488997"/>
            <a:ext cx="3735323" cy="203129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 Influences</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 Personal Engagement</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 Framing</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 Modeling Knowledge</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 Innovative Practices</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 Next Generations</a:t>
            </a:r>
            <a:endParaRPr sz="2000" b="0" i="0" u="none" strike="noStrike" cap="none">
              <a:solidFill>
                <a:schemeClr val="lt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20"/>
          <p:cNvSpPr txBox="1">
            <a:spLocks noGrp="1"/>
          </p:cNvSpPr>
          <p:nvPr>
            <p:ph type="title"/>
          </p:nvPr>
        </p:nvSpPr>
        <p:spPr>
          <a:xfrm>
            <a:off x="-14301"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endParaRPr/>
          </a:p>
        </p:txBody>
      </p:sp>
      <p:sp>
        <p:nvSpPr>
          <p:cNvPr id="242" name="Google Shape;242;p2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228600" algn="l" rtl="0">
              <a:lnSpc>
                <a:spcPct val="115000"/>
              </a:lnSpc>
              <a:spcBef>
                <a:spcPts val="0"/>
              </a:spcBef>
              <a:spcAft>
                <a:spcPts val="0"/>
              </a:spcAft>
              <a:buSzPts val="1800"/>
              <a:buNone/>
            </a:pPr>
            <a:endParaRPr/>
          </a:p>
        </p:txBody>
      </p:sp>
      <p:pic>
        <p:nvPicPr>
          <p:cNvPr id="243" name="Google Shape;243;p20" descr="Innovation Process for Your Business - The Big Bang Partnership"/>
          <p:cNvPicPr preferRelativeResize="0"/>
          <p:nvPr/>
        </p:nvPicPr>
        <p:blipFill rotWithShape="1">
          <a:blip r:embed="rId3">
            <a:alphaModFix/>
          </a:blip>
          <a:srcRect/>
          <a:stretch/>
        </p:blipFill>
        <p:spPr>
          <a:xfrm>
            <a:off x="-14301" y="0"/>
            <a:ext cx="9189108" cy="5143500"/>
          </a:xfrm>
          <a:prstGeom prst="rect">
            <a:avLst/>
          </a:prstGeom>
          <a:noFill/>
          <a:ln>
            <a:noFill/>
          </a:ln>
        </p:spPr>
      </p:pic>
      <p:sp>
        <p:nvSpPr>
          <p:cNvPr id="244" name="Google Shape;244;p20"/>
          <p:cNvSpPr txBox="1"/>
          <p:nvPr/>
        </p:nvSpPr>
        <p:spPr>
          <a:xfrm>
            <a:off x="472565" y="534260"/>
            <a:ext cx="172354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chemeClr val="lt1"/>
                </a:solidFill>
                <a:latin typeface="Arial"/>
                <a:ea typeface="Arial"/>
                <a:cs typeface="Arial"/>
                <a:sym typeface="Arial"/>
              </a:rPr>
              <a:t>CONFLICT</a:t>
            </a:r>
            <a:endParaRPr/>
          </a:p>
        </p:txBody>
      </p:sp>
      <p:sp>
        <p:nvSpPr>
          <p:cNvPr id="245" name="Google Shape;245;p20"/>
          <p:cNvSpPr txBox="1"/>
          <p:nvPr/>
        </p:nvSpPr>
        <p:spPr>
          <a:xfrm>
            <a:off x="2449974" y="432950"/>
            <a:ext cx="28520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0" i="0" u="none" strike="noStrike" cap="none">
                <a:solidFill>
                  <a:schemeClr val="lt1"/>
                </a:solidFill>
                <a:latin typeface="Arial"/>
                <a:ea typeface="Arial"/>
                <a:cs typeface="Arial"/>
                <a:sym typeface="Arial"/>
              </a:rPr>
              <a:t>RESOLUTION</a:t>
            </a:r>
            <a:endParaRPr/>
          </a:p>
        </p:txBody>
      </p:sp>
      <p:sp>
        <p:nvSpPr>
          <p:cNvPr id="246" name="Google Shape;246;p20"/>
          <p:cNvSpPr txBox="1"/>
          <p:nvPr/>
        </p:nvSpPr>
        <p:spPr>
          <a:xfrm>
            <a:off x="5477961" y="315659"/>
            <a:ext cx="3696846"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400" b="0" i="0" u="none" strike="noStrike" cap="none">
                <a:solidFill>
                  <a:schemeClr val="accent1"/>
                </a:solidFill>
                <a:latin typeface="Arial"/>
                <a:ea typeface="Arial"/>
                <a:cs typeface="Arial"/>
                <a:sym typeface="Arial"/>
              </a:rPr>
              <a:t>INNOVATION</a:t>
            </a:r>
            <a:endParaRPr/>
          </a:p>
        </p:txBody>
      </p:sp>
      <p:sp>
        <p:nvSpPr>
          <p:cNvPr id="247" name="Google Shape;247;p20"/>
          <p:cNvSpPr txBox="1"/>
          <p:nvPr/>
        </p:nvSpPr>
        <p:spPr>
          <a:xfrm>
            <a:off x="7103089" y="4827841"/>
            <a:ext cx="172921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 BigBangPartnership</a:t>
            </a:r>
            <a:endParaRPr sz="900" b="0" i="0" u="none" strike="noStrike" cap="none">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1"/>
          <p:cNvSpPr txBox="1">
            <a:spLocks noGrp="1"/>
          </p:cNvSpPr>
          <p:nvPr>
            <p:ph type="title"/>
          </p:nvPr>
        </p:nvSpPr>
        <p:spPr>
          <a:xfrm>
            <a:off x="-14301"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endParaRPr/>
          </a:p>
        </p:txBody>
      </p:sp>
      <p:sp>
        <p:nvSpPr>
          <p:cNvPr id="253" name="Google Shape;253;p2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228600" algn="l" rtl="0">
              <a:lnSpc>
                <a:spcPct val="115000"/>
              </a:lnSpc>
              <a:spcBef>
                <a:spcPts val="0"/>
              </a:spcBef>
              <a:spcAft>
                <a:spcPts val="0"/>
              </a:spcAft>
              <a:buSzPts val="1800"/>
              <a:buNone/>
            </a:pPr>
            <a:endParaRPr/>
          </a:p>
        </p:txBody>
      </p:sp>
      <p:pic>
        <p:nvPicPr>
          <p:cNvPr id="254" name="Google Shape;254;p21" descr="Innovation Process for Your Business - The Big Bang Partnership"/>
          <p:cNvPicPr preferRelativeResize="0"/>
          <p:nvPr/>
        </p:nvPicPr>
        <p:blipFill rotWithShape="1">
          <a:blip r:embed="rId3">
            <a:alphaModFix/>
          </a:blip>
          <a:srcRect/>
          <a:stretch/>
        </p:blipFill>
        <p:spPr>
          <a:xfrm>
            <a:off x="-14301" y="0"/>
            <a:ext cx="9189108" cy="5143500"/>
          </a:xfrm>
          <a:prstGeom prst="rect">
            <a:avLst/>
          </a:prstGeom>
          <a:noFill/>
          <a:ln>
            <a:noFill/>
          </a:ln>
        </p:spPr>
      </p:pic>
      <p:sp>
        <p:nvSpPr>
          <p:cNvPr id="255" name="Google Shape;255;p21"/>
          <p:cNvSpPr txBox="1"/>
          <p:nvPr/>
        </p:nvSpPr>
        <p:spPr>
          <a:xfrm>
            <a:off x="472565" y="534260"/>
            <a:ext cx="172354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chemeClr val="lt1"/>
                </a:solidFill>
                <a:latin typeface="Arial"/>
                <a:ea typeface="Arial"/>
                <a:cs typeface="Arial"/>
                <a:sym typeface="Arial"/>
              </a:rPr>
              <a:t>CONFLICT</a:t>
            </a:r>
            <a:endParaRPr/>
          </a:p>
        </p:txBody>
      </p:sp>
      <p:sp>
        <p:nvSpPr>
          <p:cNvPr id="256" name="Google Shape;256;p21"/>
          <p:cNvSpPr txBox="1"/>
          <p:nvPr/>
        </p:nvSpPr>
        <p:spPr>
          <a:xfrm>
            <a:off x="2449974" y="432950"/>
            <a:ext cx="28520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0" i="0" u="none" strike="noStrike" cap="none">
                <a:solidFill>
                  <a:schemeClr val="lt1"/>
                </a:solidFill>
                <a:latin typeface="Arial"/>
                <a:ea typeface="Arial"/>
                <a:cs typeface="Arial"/>
                <a:sym typeface="Arial"/>
              </a:rPr>
              <a:t>RESOLUTION</a:t>
            </a:r>
            <a:endParaRPr/>
          </a:p>
        </p:txBody>
      </p:sp>
      <p:pic>
        <p:nvPicPr>
          <p:cNvPr id="257" name="Google Shape;257;p21" descr="Innovation Process for Your Business - The Big Bang Partnership"/>
          <p:cNvPicPr preferRelativeResize="0"/>
          <p:nvPr/>
        </p:nvPicPr>
        <p:blipFill rotWithShape="1">
          <a:blip r:embed="rId3">
            <a:alphaModFix/>
          </a:blip>
          <a:srcRect r="60467"/>
          <a:stretch/>
        </p:blipFill>
        <p:spPr>
          <a:xfrm rot="10800000">
            <a:off x="5471243" y="-574625"/>
            <a:ext cx="3614917" cy="5143500"/>
          </a:xfrm>
          <a:prstGeom prst="rect">
            <a:avLst/>
          </a:prstGeom>
          <a:noFill/>
          <a:ln>
            <a:noFill/>
          </a:ln>
        </p:spPr>
      </p:pic>
      <p:sp>
        <p:nvSpPr>
          <p:cNvPr id="258" name="Google Shape;258;p21"/>
          <p:cNvSpPr txBox="1"/>
          <p:nvPr/>
        </p:nvSpPr>
        <p:spPr>
          <a:xfrm>
            <a:off x="5477961" y="315659"/>
            <a:ext cx="3696846"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400" b="0" i="0" u="none" strike="noStrike" cap="none">
                <a:solidFill>
                  <a:schemeClr val="accent1"/>
                </a:solidFill>
                <a:latin typeface="Arial"/>
                <a:ea typeface="Arial"/>
                <a:cs typeface="Arial"/>
                <a:sym typeface="Arial"/>
              </a:rPr>
              <a:t>INNOVATION</a:t>
            </a:r>
            <a:endParaRPr/>
          </a:p>
        </p:txBody>
      </p:sp>
      <p:sp>
        <p:nvSpPr>
          <p:cNvPr id="259" name="Google Shape;259;p21"/>
          <p:cNvSpPr txBox="1"/>
          <p:nvPr/>
        </p:nvSpPr>
        <p:spPr>
          <a:xfrm>
            <a:off x="7103089" y="4827841"/>
            <a:ext cx="172921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dirty="0">
                <a:solidFill>
                  <a:schemeClr val="lt1"/>
                </a:solidFill>
                <a:latin typeface="Arial"/>
                <a:ea typeface="Arial"/>
                <a:cs typeface="Arial"/>
                <a:sym typeface="Arial"/>
              </a:rPr>
              <a:t>© </a:t>
            </a:r>
            <a:r>
              <a:rPr lang="en-US" sz="900" b="0" i="0" u="none" strike="noStrike" cap="none" dirty="0" err="1">
                <a:solidFill>
                  <a:schemeClr val="lt1"/>
                </a:solidFill>
                <a:latin typeface="Arial"/>
                <a:ea typeface="Arial"/>
                <a:cs typeface="Arial"/>
                <a:sym typeface="Arial"/>
              </a:rPr>
              <a:t>BigBangPartnership</a:t>
            </a:r>
            <a:endParaRPr sz="900" b="0" i="0" u="none" strike="noStrike" cap="none" dirty="0">
              <a:solidFill>
                <a:schemeClr val="l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22" descr="691,200+ Ocean Top Down Stock Photos, Pictures &amp; Royalty-Free Images -  iStock | Ocean above, Ocean texture, Waves"/>
          <p:cNvPicPr preferRelativeResize="0"/>
          <p:nvPr/>
        </p:nvPicPr>
        <p:blipFill rotWithShape="1">
          <a:blip r:embed="rId3">
            <a:alphaModFix/>
          </a:blip>
          <a:srcRect/>
          <a:stretch/>
        </p:blipFill>
        <p:spPr>
          <a:xfrm>
            <a:off x="-19200" y="0"/>
            <a:ext cx="9182400" cy="6121600"/>
          </a:xfrm>
          <a:prstGeom prst="rect">
            <a:avLst/>
          </a:prstGeom>
          <a:noFill/>
          <a:ln>
            <a:noFill/>
          </a:ln>
        </p:spPr>
      </p:pic>
      <p:sp>
        <p:nvSpPr>
          <p:cNvPr id="265" name="Google Shape;265;p22"/>
          <p:cNvSpPr txBox="1"/>
          <p:nvPr/>
        </p:nvSpPr>
        <p:spPr>
          <a:xfrm>
            <a:off x="2306600" y="1114895"/>
            <a:ext cx="1722659"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Directions</a:t>
            </a:r>
            <a:endParaRPr sz="2400" b="0" i="0" u="none" strike="noStrike" cap="none">
              <a:solidFill>
                <a:schemeClr val="lt1"/>
              </a:solidFill>
              <a:latin typeface="Arial"/>
              <a:ea typeface="Arial"/>
              <a:cs typeface="Arial"/>
              <a:sym typeface="Arial"/>
            </a:endParaRPr>
          </a:p>
        </p:txBody>
      </p:sp>
      <p:sp>
        <p:nvSpPr>
          <p:cNvPr id="266" name="Google Shape;266;p22"/>
          <p:cNvSpPr txBox="1"/>
          <p:nvPr/>
        </p:nvSpPr>
        <p:spPr>
          <a:xfrm>
            <a:off x="3338003" y="1488997"/>
            <a:ext cx="3735323" cy="203129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 Influences</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 Personal Engagement</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 Framing</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 </a:t>
            </a:r>
            <a:r>
              <a:rPr lang="en-US" sz="2000" b="0" i="0" u="none" strike="noStrike" cap="none">
                <a:solidFill>
                  <a:srgbClr val="FFC000"/>
                </a:solidFill>
                <a:latin typeface="Arial"/>
                <a:ea typeface="Arial"/>
                <a:cs typeface="Arial"/>
                <a:sym typeface="Arial"/>
              </a:rPr>
              <a:t>Modeling Knowledge</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 Innovative Practices</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 Next Generations</a:t>
            </a:r>
            <a:endParaRPr sz="2000" b="0" i="0" u="none" strike="noStrike" cap="none">
              <a:solidFill>
                <a:schemeClr val="lt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grpSp>
        <p:nvGrpSpPr>
          <p:cNvPr id="271" name="Google Shape;271;p23"/>
          <p:cNvGrpSpPr/>
          <p:nvPr/>
        </p:nvGrpSpPr>
        <p:grpSpPr>
          <a:xfrm>
            <a:off x="3406391" y="432079"/>
            <a:ext cx="5737609" cy="3637503"/>
            <a:chOff x="233775" y="0"/>
            <a:chExt cx="8355724" cy="5143499"/>
          </a:xfrm>
        </p:grpSpPr>
        <p:grpSp>
          <p:nvGrpSpPr>
            <p:cNvPr id="272" name="Google Shape;272;p23"/>
            <p:cNvGrpSpPr/>
            <p:nvPr/>
          </p:nvGrpSpPr>
          <p:grpSpPr>
            <a:xfrm>
              <a:off x="484750" y="0"/>
              <a:ext cx="8104749" cy="5143499"/>
              <a:chOff x="484750" y="0"/>
              <a:chExt cx="8104749" cy="5143499"/>
            </a:xfrm>
          </p:grpSpPr>
          <p:pic>
            <p:nvPicPr>
              <p:cNvPr id="273" name="Google Shape;273;p23"/>
              <p:cNvPicPr preferRelativeResize="0"/>
              <p:nvPr/>
            </p:nvPicPr>
            <p:blipFill rotWithShape="1">
              <a:blip r:embed="rId3">
                <a:alphaModFix/>
              </a:blip>
              <a:srcRect/>
              <a:stretch/>
            </p:blipFill>
            <p:spPr>
              <a:xfrm>
                <a:off x="554499" y="0"/>
                <a:ext cx="8035000" cy="5143499"/>
              </a:xfrm>
              <a:prstGeom prst="rect">
                <a:avLst/>
              </a:prstGeom>
              <a:noFill/>
              <a:ln>
                <a:noFill/>
              </a:ln>
            </p:spPr>
          </p:pic>
          <p:sp>
            <p:nvSpPr>
              <p:cNvPr id="274" name="Google Shape;274;p23"/>
              <p:cNvSpPr/>
              <p:nvPr/>
            </p:nvSpPr>
            <p:spPr>
              <a:xfrm>
                <a:off x="484750" y="602225"/>
                <a:ext cx="1460700" cy="1675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23"/>
              <p:cNvSpPr/>
              <p:nvPr/>
            </p:nvSpPr>
            <p:spPr>
              <a:xfrm>
                <a:off x="735725" y="772550"/>
                <a:ext cx="1460700" cy="1075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23"/>
              <p:cNvSpPr/>
              <p:nvPr/>
            </p:nvSpPr>
            <p:spPr>
              <a:xfrm>
                <a:off x="6873950" y="2376575"/>
                <a:ext cx="1657500" cy="1362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77" name="Google Shape;277;p23"/>
            <p:cNvSpPr txBox="1"/>
            <p:nvPr/>
          </p:nvSpPr>
          <p:spPr>
            <a:xfrm>
              <a:off x="233775" y="323050"/>
              <a:ext cx="1685950" cy="634173"/>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COMMUNITY</a:t>
              </a:r>
              <a:endParaRPr sz="800" b="0" i="0" u="none" strike="noStrike" cap="none">
                <a:solidFill>
                  <a:srgbClr val="000000"/>
                </a:solidFill>
                <a:latin typeface="Arial"/>
                <a:ea typeface="Arial"/>
                <a:cs typeface="Arial"/>
                <a:sym typeface="Arial"/>
              </a:endParaRPr>
            </a:p>
          </p:txBody>
        </p:sp>
        <p:sp>
          <p:nvSpPr>
            <p:cNvPr id="278" name="Google Shape;278;p23"/>
            <p:cNvSpPr txBox="1"/>
            <p:nvPr/>
          </p:nvSpPr>
          <p:spPr>
            <a:xfrm>
              <a:off x="6876249" y="2049699"/>
              <a:ext cx="1460699" cy="634173"/>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ECOLOGY</a:t>
              </a:r>
              <a:endParaRPr sz="800" b="0" i="0" u="none" strike="noStrike" cap="none">
                <a:solidFill>
                  <a:srgbClr val="000000"/>
                </a:solidFill>
                <a:latin typeface="Arial"/>
                <a:ea typeface="Arial"/>
                <a:cs typeface="Arial"/>
                <a:sym typeface="Arial"/>
              </a:endParaRPr>
            </a:p>
          </p:txBody>
        </p:sp>
      </p:grpSp>
      <p:sp>
        <p:nvSpPr>
          <p:cNvPr id="279" name="Google Shape;279;p23"/>
          <p:cNvSpPr txBox="1"/>
          <p:nvPr/>
        </p:nvSpPr>
        <p:spPr>
          <a:xfrm>
            <a:off x="7818547" y="3795403"/>
            <a:ext cx="1285592"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000000"/>
                </a:solidFill>
                <a:latin typeface="Arial"/>
                <a:ea typeface="Arial"/>
                <a:cs typeface="Arial"/>
                <a:sym typeface="Arial"/>
              </a:rPr>
              <a:t>© Jack Hyland, 2023</a:t>
            </a:r>
            <a:endParaRPr/>
          </a:p>
        </p:txBody>
      </p:sp>
      <p:sp>
        <p:nvSpPr>
          <p:cNvPr id="280" name="Google Shape;280;p23"/>
          <p:cNvSpPr txBox="1"/>
          <p:nvPr/>
        </p:nvSpPr>
        <p:spPr>
          <a:xfrm>
            <a:off x="630845" y="1856015"/>
            <a:ext cx="312022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We have the knowledge and the ability, but are we building the capacity to sustain the effort?</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4"/>
          <p:cNvSpPr txBox="1"/>
          <p:nvPr/>
        </p:nvSpPr>
        <p:spPr>
          <a:xfrm>
            <a:off x="5334000" y="5562600"/>
            <a:ext cx="3328155"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0" u="none" strike="noStrike" cap="none">
                <a:solidFill>
                  <a:srgbClr val="FF0000"/>
                </a:solidFill>
                <a:latin typeface="Calibri"/>
                <a:ea typeface="Calibri"/>
                <a:cs typeface="Calibri"/>
                <a:sym typeface="Calibri"/>
              </a:rPr>
              <a:t>Conceptual model credited to Susan Buis and Linda Krippner</a:t>
            </a:r>
            <a:endParaRPr/>
          </a:p>
        </p:txBody>
      </p:sp>
      <p:sp>
        <p:nvSpPr>
          <p:cNvPr id="286" name="Google Shape;286;p24"/>
          <p:cNvSpPr/>
          <p:nvPr/>
        </p:nvSpPr>
        <p:spPr>
          <a:xfrm>
            <a:off x="6627823" y="292100"/>
            <a:ext cx="657949" cy="1204929"/>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287" name="Google Shape;287;p24"/>
          <p:cNvGrpSpPr/>
          <p:nvPr/>
        </p:nvGrpSpPr>
        <p:grpSpPr>
          <a:xfrm>
            <a:off x="3916782" y="714488"/>
            <a:ext cx="4745373" cy="4164390"/>
            <a:chOff x="1280080" y="22553"/>
            <a:chExt cx="5853292" cy="5136666"/>
          </a:xfrm>
        </p:grpSpPr>
        <p:grpSp>
          <p:nvGrpSpPr>
            <p:cNvPr id="288" name="Google Shape;288;p24"/>
            <p:cNvGrpSpPr/>
            <p:nvPr/>
          </p:nvGrpSpPr>
          <p:grpSpPr>
            <a:xfrm>
              <a:off x="1280080" y="277812"/>
              <a:ext cx="5853292" cy="4881407"/>
              <a:chOff x="1385987" y="1066800"/>
              <a:chExt cx="5853014" cy="4880291"/>
            </a:xfrm>
          </p:grpSpPr>
          <p:grpSp>
            <p:nvGrpSpPr>
              <p:cNvPr id="289" name="Google Shape;289;p24"/>
              <p:cNvGrpSpPr/>
              <p:nvPr/>
            </p:nvGrpSpPr>
            <p:grpSpPr>
              <a:xfrm>
                <a:off x="1905000" y="1066800"/>
                <a:ext cx="5334000" cy="4070350"/>
                <a:chOff x="1600200" y="1524000"/>
                <a:chExt cx="5334000" cy="4070350"/>
              </a:xfrm>
            </p:grpSpPr>
            <p:pic>
              <p:nvPicPr>
                <p:cNvPr id="290" name="Google Shape;290;p24" descr="RestorationWeb"/>
                <p:cNvPicPr preferRelativeResize="0"/>
                <p:nvPr/>
              </p:nvPicPr>
              <p:blipFill rotWithShape="1">
                <a:blip r:embed="rId3">
                  <a:alphaModFix/>
                </a:blip>
                <a:srcRect t="21077" r="9041"/>
                <a:stretch/>
              </p:blipFill>
              <p:spPr>
                <a:xfrm>
                  <a:off x="1600200" y="1600200"/>
                  <a:ext cx="5334000" cy="3994150"/>
                </a:xfrm>
                <a:prstGeom prst="rect">
                  <a:avLst/>
                </a:prstGeom>
                <a:noFill/>
                <a:ln>
                  <a:noFill/>
                </a:ln>
              </p:spPr>
            </p:pic>
            <p:sp>
              <p:nvSpPr>
                <p:cNvPr id="291" name="Google Shape;291;p24"/>
                <p:cNvSpPr/>
                <p:nvPr/>
              </p:nvSpPr>
              <p:spPr>
                <a:xfrm>
                  <a:off x="1676650" y="1524000"/>
                  <a:ext cx="838160" cy="380913"/>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0000"/>
                    </a:solidFill>
                    <a:latin typeface="Arial"/>
                    <a:ea typeface="Arial"/>
                    <a:cs typeface="Arial"/>
                    <a:sym typeface="Arial"/>
                  </a:endParaRPr>
                </a:p>
              </p:txBody>
            </p:sp>
            <p:sp>
              <p:nvSpPr>
                <p:cNvPr id="292" name="Google Shape;292;p24"/>
                <p:cNvSpPr/>
                <p:nvPr/>
              </p:nvSpPr>
              <p:spPr>
                <a:xfrm>
                  <a:off x="6096040" y="4801439"/>
                  <a:ext cx="838160" cy="685643"/>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0000"/>
                    </a:solidFill>
                    <a:latin typeface="Arial"/>
                    <a:ea typeface="Arial"/>
                    <a:cs typeface="Arial"/>
                    <a:sym typeface="Arial"/>
                  </a:endParaRPr>
                </a:p>
              </p:txBody>
            </p:sp>
            <p:sp>
              <p:nvSpPr>
                <p:cNvPr id="293" name="Google Shape;293;p24"/>
                <p:cNvSpPr/>
                <p:nvPr/>
              </p:nvSpPr>
              <p:spPr>
                <a:xfrm>
                  <a:off x="5715058" y="1600183"/>
                  <a:ext cx="838160" cy="380913"/>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0000"/>
                    </a:solidFill>
                    <a:latin typeface="Arial"/>
                    <a:ea typeface="Arial"/>
                    <a:cs typeface="Arial"/>
                    <a:sym typeface="Arial"/>
                  </a:endParaRPr>
                </a:p>
              </p:txBody>
            </p:sp>
            <p:sp>
              <p:nvSpPr>
                <p:cNvPr id="294" name="Google Shape;294;p24"/>
                <p:cNvSpPr/>
                <p:nvPr/>
              </p:nvSpPr>
              <p:spPr>
                <a:xfrm>
                  <a:off x="6553218" y="1600183"/>
                  <a:ext cx="380982" cy="106655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0000"/>
                    </a:solidFill>
                    <a:latin typeface="Arial"/>
                    <a:ea typeface="Arial"/>
                    <a:cs typeface="Arial"/>
                    <a:sym typeface="Arial"/>
                  </a:endParaRPr>
                </a:p>
              </p:txBody>
            </p:sp>
            <p:sp>
              <p:nvSpPr>
                <p:cNvPr id="295" name="Google Shape;295;p24"/>
                <p:cNvSpPr/>
                <p:nvPr/>
              </p:nvSpPr>
              <p:spPr>
                <a:xfrm>
                  <a:off x="1600454" y="1752548"/>
                  <a:ext cx="457178" cy="685643"/>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0000"/>
                    </a:solidFill>
                    <a:latin typeface="Arial"/>
                    <a:ea typeface="Arial"/>
                    <a:cs typeface="Arial"/>
                    <a:sym typeface="Arial"/>
                  </a:endParaRPr>
                </a:p>
              </p:txBody>
            </p:sp>
            <p:sp>
              <p:nvSpPr>
                <p:cNvPr id="296" name="Google Shape;296;p24"/>
                <p:cNvSpPr/>
                <p:nvPr/>
              </p:nvSpPr>
              <p:spPr>
                <a:xfrm>
                  <a:off x="1905239" y="1752548"/>
                  <a:ext cx="304785" cy="30473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0000"/>
                    </a:solidFill>
                    <a:latin typeface="Arial"/>
                    <a:ea typeface="Arial"/>
                    <a:cs typeface="Arial"/>
                    <a:sym typeface="Arial"/>
                  </a:endParaRPr>
                </a:p>
              </p:txBody>
            </p:sp>
          </p:grpSp>
          <p:cxnSp>
            <p:nvCxnSpPr>
              <p:cNvPr id="297" name="Google Shape;297;p24"/>
              <p:cNvCxnSpPr/>
              <p:nvPr/>
            </p:nvCxnSpPr>
            <p:spPr>
              <a:xfrm rot="5400000">
                <a:off x="-153304" y="3961738"/>
                <a:ext cx="3658352" cy="1587"/>
              </a:xfrm>
              <a:prstGeom prst="straightConnector1">
                <a:avLst/>
              </a:prstGeom>
              <a:noFill/>
              <a:ln w="12700" cap="flat" cmpd="sng">
                <a:solidFill>
                  <a:srgbClr val="7F7F7F"/>
                </a:solidFill>
                <a:prstDash val="solid"/>
                <a:round/>
                <a:headEnd type="none" w="sm" len="sm"/>
                <a:tailEnd type="none" w="sm" len="sm"/>
              </a:ln>
            </p:spPr>
          </p:cxnSp>
          <p:cxnSp>
            <p:nvCxnSpPr>
              <p:cNvPr id="298" name="Google Shape;298;p24"/>
              <p:cNvCxnSpPr/>
              <p:nvPr/>
            </p:nvCxnSpPr>
            <p:spPr>
              <a:xfrm>
                <a:off x="1448075" y="5637755"/>
                <a:ext cx="4876568" cy="1588"/>
              </a:xfrm>
              <a:prstGeom prst="straightConnector1">
                <a:avLst/>
              </a:prstGeom>
              <a:noFill/>
              <a:ln w="12700" cap="flat" cmpd="sng">
                <a:solidFill>
                  <a:srgbClr val="7F7F7F"/>
                </a:solidFill>
                <a:prstDash val="solid"/>
                <a:round/>
                <a:headEnd type="none" w="sm" len="sm"/>
                <a:tailEnd type="none" w="sm" len="sm"/>
              </a:ln>
            </p:spPr>
          </p:cxnSp>
          <p:cxnSp>
            <p:nvCxnSpPr>
              <p:cNvPr id="299" name="Google Shape;299;p24"/>
              <p:cNvCxnSpPr/>
              <p:nvPr/>
            </p:nvCxnSpPr>
            <p:spPr>
              <a:xfrm>
                <a:off x="6324643" y="5637755"/>
                <a:ext cx="838160" cy="1588"/>
              </a:xfrm>
              <a:prstGeom prst="straightConnector1">
                <a:avLst/>
              </a:prstGeom>
              <a:noFill/>
              <a:ln w="12700" cap="flat" cmpd="sng">
                <a:solidFill>
                  <a:srgbClr val="7F7F7F"/>
                </a:solidFill>
                <a:prstDash val="dashDot"/>
                <a:round/>
                <a:headEnd type="none" w="sm" len="sm"/>
                <a:tailEnd type="none" w="sm" len="sm"/>
              </a:ln>
            </p:spPr>
          </p:cxnSp>
          <p:cxnSp>
            <p:nvCxnSpPr>
              <p:cNvPr id="300" name="Google Shape;300;p24"/>
              <p:cNvCxnSpPr/>
              <p:nvPr/>
            </p:nvCxnSpPr>
            <p:spPr>
              <a:xfrm rot="-5400000">
                <a:off x="1219570" y="1676260"/>
                <a:ext cx="914191" cy="3175"/>
              </a:xfrm>
              <a:prstGeom prst="straightConnector1">
                <a:avLst/>
              </a:prstGeom>
              <a:noFill/>
              <a:ln w="12700" cap="flat" cmpd="sng">
                <a:solidFill>
                  <a:srgbClr val="7F7F7F"/>
                </a:solidFill>
                <a:prstDash val="dashDot"/>
                <a:round/>
                <a:headEnd type="none" w="sm" len="sm"/>
                <a:tailEnd type="none" w="sm" len="sm"/>
              </a:ln>
            </p:spPr>
          </p:cxnSp>
          <p:sp>
            <p:nvSpPr>
              <p:cNvPr id="301" name="Google Shape;301;p24"/>
              <p:cNvSpPr txBox="1"/>
              <p:nvPr/>
            </p:nvSpPr>
            <p:spPr>
              <a:xfrm>
                <a:off x="4265681" y="5605498"/>
                <a:ext cx="682519" cy="34159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chemeClr val="accent1"/>
                    </a:solidFill>
                    <a:latin typeface="Arial"/>
                    <a:ea typeface="Arial"/>
                    <a:cs typeface="Arial"/>
                    <a:sym typeface="Arial"/>
                  </a:rPr>
                  <a:t>TIME</a:t>
                </a:r>
                <a:endParaRPr/>
              </a:p>
            </p:txBody>
          </p:sp>
          <p:sp>
            <p:nvSpPr>
              <p:cNvPr id="302" name="Google Shape;302;p24"/>
              <p:cNvSpPr txBox="1"/>
              <p:nvPr/>
            </p:nvSpPr>
            <p:spPr>
              <a:xfrm rot="-5400000">
                <a:off x="1121718" y="3306040"/>
                <a:ext cx="870192" cy="3416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chemeClr val="accent1"/>
                    </a:solidFill>
                    <a:latin typeface="Arial"/>
                    <a:ea typeface="Arial"/>
                    <a:cs typeface="Arial"/>
                    <a:sym typeface="Arial"/>
                  </a:rPr>
                  <a:t>SPACE</a:t>
                </a:r>
                <a:endParaRPr/>
              </a:p>
            </p:txBody>
          </p:sp>
        </p:grpSp>
        <p:sp>
          <p:nvSpPr>
            <p:cNvPr id="303" name="Google Shape;303;p24"/>
            <p:cNvSpPr/>
            <p:nvPr/>
          </p:nvSpPr>
          <p:spPr>
            <a:xfrm>
              <a:off x="6218971" y="3487332"/>
              <a:ext cx="914401" cy="807195"/>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04" name="Google Shape;304;p24"/>
            <p:cNvSpPr/>
            <p:nvPr/>
          </p:nvSpPr>
          <p:spPr>
            <a:xfrm>
              <a:off x="5813797" y="80217"/>
              <a:ext cx="914401" cy="807195"/>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05" name="Google Shape;305;p24"/>
            <p:cNvSpPr/>
            <p:nvPr/>
          </p:nvSpPr>
          <p:spPr>
            <a:xfrm>
              <a:off x="1646718" y="491008"/>
              <a:ext cx="597768" cy="807195"/>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06" name="Google Shape;306;p24"/>
            <p:cNvSpPr/>
            <p:nvPr/>
          </p:nvSpPr>
          <p:spPr>
            <a:xfrm>
              <a:off x="1823545" y="22553"/>
              <a:ext cx="914401" cy="670216"/>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07" name="Google Shape;307;p24"/>
            <p:cNvSpPr/>
            <p:nvPr/>
          </p:nvSpPr>
          <p:spPr>
            <a:xfrm>
              <a:off x="2060030" y="364082"/>
              <a:ext cx="356827" cy="527551"/>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308" name="Google Shape;308;p24"/>
          <p:cNvSpPr/>
          <p:nvPr/>
        </p:nvSpPr>
        <p:spPr>
          <a:xfrm>
            <a:off x="8260606" y="921431"/>
            <a:ext cx="500622" cy="1013695"/>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09" name="Google Shape;309;p24"/>
          <p:cNvSpPr txBox="1"/>
          <p:nvPr/>
        </p:nvSpPr>
        <p:spPr>
          <a:xfrm>
            <a:off x="378220" y="2062509"/>
            <a:ext cx="312022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From a Western science perspective, we are </a:t>
            </a:r>
            <a:r>
              <a:rPr lang="en-US" sz="1800" b="1" i="0" u="none" strike="noStrike" cap="none">
                <a:solidFill>
                  <a:srgbClr val="000000"/>
                </a:solidFill>
                <a:latin typeface="Arial"/>
                <a:ea typeface="Arial"/>
                <a:cs typeface="Arial"/>
                <a:sym typeface="Arial"/>
              </a:rPr>
              <a:t>ever-increasing our knowledge and frameworks</a:t>
            </a:r>
            <a:endParaRPr sz="1800" b="0" i="0" u="none" strike="noStrike" cap="none">
              <a:solidFill>
                <a:srgbClr val="000000"/>
              </a:solidFill>
              <a:latin typeface="Arial"/>
              <a:ea typeface="Arial"/>
              <a:cs typeface="Arial"/>
              <a:sym typeface="Arial"/>
            </a:endParaRPr>
          </a:p>
        </p:txBody>
      </p:sp>
      <p:sp>
        <p:nvSpPr>
          <p:cNvPr id="2" name="Google Shape;259;p21">
            <a:extLst>
              <a:ext uri="{FF2B5EF4-FFF2-40B4-BE49-F238E27FC236}">
                <a16:creationId xmlns:a16="http://schemas.microsoft.com/office/drawing/2014/main" id="{9DBD0400-C005-BF41-6957-1A5A6E9B2D5C}"/>
              </a:ext>
            </a:extLst>
          </p:cNvPr>
          <p:cNvSpPr txBox="1"/>
          <p:nvPr/>
        </p:nvSpPr>
        <p:spPr>
          <a:xfrm>
            <a:off x="6932944" y="4826527"/>
            <a:ext cx="1828284" cy="23079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dirty="0">
                <a:solidFill>
                  <a:schemeClr val="tx1"/>
                </a:solidFill>
                <a:latin typeface="Arial"/>
                <a:ea typeface="Arial"/>
                <a:cs typeface="Arial"/>
                <a:sym typeface="Arial"/>
              </a:rPr>
              <a:t>© Linda Krippner + Susan </a:t>
            </a:r>
            <a:r>
              <a:rPr lang="en-US" sz="900" b="0" i="0" u="none" strike="noStrike" cap="none" dirty="0" err="1">
                <a:solidFill>
                  <a:schemeClr val="tx1"/>
                </a:solidFill>
                <a:latin typeface="Arial"/>
                <a:ea typeface="Arial"/>
                <a:cs typeface="Arial"/>
                <a:sym typeface="Arial"/>
              </a:rPr>
              <a:t>Buis</a:t>
            </a:r>
            <a:endParaRPr sz="900" b="0" i="0" u="none" strike="noStrike" cap="none" dirty="0">
              <a:solidFill>
                <a:schemeClr val="tx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25"/>
          <p:cNvPicPr preferRelativeResize="0"/>
          <p:nvPr/>
        </p:nvPicPr>
        <p:blipFill rotWithShape="1">
          <a:blip r:embed="rId3">
            <a:alphaModFix/>
          </a:blip>
          <a:srcRect/>
          <a:stretch/>
        </p:blipFill>
        <p:spPr>
          <a:xfrm>
            <a:off x="4572000" y="479794"/>
            <a:ext cx="4102899" cy="3894982"/>
          </a:xfrm>
          <a:prstGeom prst="rect">
            <a:avLst/>
          </a:prstGeom>
          <a:noFill/>
          <a:ln>
            <a:noFill/>
          </a:ln>
        </p:spPr>
      </p:pic>
      <p:sp>
        <p:nvSpPr>
          <p:cNvPr id="315" name="Google Shape;315;p25"/>
          <p:cNvSpPr txBox="1"/>
          <p:nvPr/>
        </p:nvSpPr>
        <p:spPr>
          <a:xfrm>
            <a:off x="361507" y="1949963"/>
            <a:ext cx="4210493" cy="923330"/>
          </a:xfrm>
          <a:prstGeom prst="rect">
            <a:avLst/>
          </a:prstGeom>
          <a:noFill/>
          <a:ln>
            <a:noFill/>
          </a:ln>
        </p:spPr>
        <p:txBody>
          <a:bodyPr spcFirstLastPara="1" wrap="square" lIns="91425" tIns="45700" rIns="91425" bIns="45700" anchor="t" anchorCtr="0">
            <a:spAutoFit/>
          </a:bodyPr>
          <a:lstStyle/>
          <a:p>
            <a:pPr marL="11430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We are </a:t>
            </a:r>
            <a:r>
              <a:rPr lang="en-US" sz="1800" b="1" i="0" u="none" strike="noStrike" cap="none">
                <a:solidFill>
                  <a:srgbClr val="000000"/>
                </a:solidFill>
                <a:latin typeface="Arial"/>
                <a:ea typeface="Arial"/>
                <a:cs typeface="Arial"/>
                <a:sym typeface="Arial"/>
              </a:rPr>
              <a:t>evolving our approaches </a:t>
            </a:r>
            <a:r>
              <a:rPr lang="en-US" sz="1800" b="0" i="0" u="none" strike="noStrike" cap="none">
                <a:solidFill>
                  <a:srgbClr val="000000"/>
                </a:solidFill>
                <a:latin typeface="Arial"/>
                <a:ea typeface="Arial"/>
                <a:cs typeface="Arial"/>
                <a:sym typeface="Arial"/>
              </a:rPr>
              <a:t>to model the complex dynamics of basin characteristics and river flows.</a:t>
            </a:r>
            <a:endParaRPr/>
          </a:p>
        </p:txBody>
      </p:sp>
      <p:sp>
        <p:nvSpPr>
          <p:cNvPr id="316" name="Google Shape;316;p25"/>
          <p:cNvSpPr txBox="1"/>
          <p:nvPr/>
        </p:nvSpPr>
        <p:spPr>
          <a:xfrm>
            <a:off x="6178455" y="4374776"/>
            <a:ext cx="88998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EF8600"/>
                </a:solidFill>
                <a:latin typeface="Arial"/>
                <a:ea typeface="Arial"/>
                <a:cs typeface="Arial"/>
                <a:sym typeface="Arial"/>
              </a:rPr>
              <a:t>Spatial</a:t>
            </a:r>
            <a:endParaRPr/>
          </a:p>
        </p:txBody>
      </p:sp>
      <p:sp>
        <p:nvSpPr>
          <p:cNvPr id="317" name="Google Shape;317;p25"/>
          <p:cNvSpPr txBox="1"/>
          <p:nvPr/>
        </p:nvSpPr>
        <p:spPr>
          <a:xfrm>
            <a:off x="7858408" y="3577720"/>
            <a:ext cx="1285592"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000000"/>
                </a:solidFill>
                <a:latin typeface="Arial"/>
                <a:ea typeface="Arial"/>
                <a:cs typeface="Arial"/>
                <a:sym typeface="Arial"/>
              </a:rPr>
              <a:t>© Zachary McBride, 2023</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26"/>
          <p:cNvPicPr preferRelativeResize="0"/>
          <p:nvPr/>
        </p:nvPicPr>
        <p:blipFill rotWithShape="1">
          <a:blip r:embed="rId3">
            <a:alphaModFix/>
          </a:blip>
          <a:srcRect/>
          <a:stretch/>
        </p:blipFill>
        <p:spPr>
          <a:xfrm>
            <a:off x="1287976" y="0"/>
            <a:ext cx="6568048" cy="5143500"/>
          </a:xfrm>
          <a:prstGeom prst="rect">
            <a:avLst/>
          </a:prstGeom>
          <a:noFill/>
          <a:ln>
            <a:noFill/>
          </a:ln>
        </p:spPr>
      </p:pic>
      <p:sp>
        <p:nvSpPr>
          <p:cNvPr id="323" name="Google Shape;323;p26"/>
          <p:cNvSpPr txBox="1"/>
          <p:nvPr/>
        </p:nvSpPr>
        <p:spPr>
          <a:xfrm>
            <a:off x="4572000" y="2387084"/>
            <a:ext cx="115929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EF8600"/>
                </a:solidFill>
                <a:latin typeface="Arial"/>
                <a:ea typeface="Arial"/>
                <a:cs typeface="Arial"/>
                <a:sym typeface="Arial"/>
              </a:rPr>
              <a:t>Temporal</a:t>
            </a:r>
            <a:endParaRPr/>
          </a:p>
        </p:txBody>
      </p:sp>
      <p:sp>
        <p:nvSpPr>
          <p:cNvPr id="324" name="Google Shape;324;p26"/>
          <p:cNvSpPr txBox="1"/>
          <p:nvPr/>
        </p:nvSpPr>
        <p:spPr>
          <a:xfrm>
            <a:off x="7856024" y="4598446"/>
            <a:ext cx="1285592"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000000"/>
                </a:solidFill>
                <a:latin typeface="Arial"/>
                <a:ea typeface="Arial"/>
                <a:cs typeface="Arial"/>
                <a:sym typeface="Arial"/>
              </a:rPr>
              <a:t>© Zachary McBride, 2023</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27"/>
          <p:cNvPicPr preferRelativeResize="0"/>
          <p:nvPr/>
        </p:nvPicPr>
        <p:blipFill rotWithShape="1">
          <a:blip r:embed="rId3">
            <a:alphaModFix/>
          </a:blip>
          <a:srcRect/>
          <a:stretch/>
        </p:blipFill>
        <p:spPr>
          <a:xfrm>
            <a:off x="595563" y="0"/>
            <a:ext cx="7463775" cy="5143500"/>
          </a:xfrm>
          <a:prstGeom prst="rect">
            <a:avLst/>
          </a:prstGeom>
          <a:noFill/>
          <a:ln>
            <a:noFill/>
          </a:ln>
        </p:spPr>
      </p:pic>
      <p:sp>
        <p:nvSpPr>
          <p:cNvPr id="330" name="Google Shape;330;p27"/>
          <p:cNvSpPr txBox="1"/>
          <p:nvPr/>
        </p:nvSpPr>
        <p:spPr>
          <a:xfrm>
            <a:off x="6033717" y="313139"/>
            <a:ext cx="212750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EF8600"/>
                </a:solidFill>
                <a:latin typeface="Arial"/>
                <a:ea typeface="Arial"/>
                <a:cs typeface="Arial"/>
                <a:sym typeface="Arial"/>
              </a:rPr>
              <a:t>Spatial + Temporal</a:t>
            </a:r>
            <a:endParaRPr/>
          </a:p>
        </p:txBody>
      </p:sp>
      <p:sp>
        <p:nvSpPr>
          <p:cNvPr id="331" name="Google Shape;331;p27"/>
          <p:cNvSpPr txBox="1"/>
          <p:nvPr/>
        </p:nvSpPr>
        <p:spPr>
          <a:xfrm>
            <a:off x="7097469" y="4491807"/>
            <a:ext cx="1285592"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000000"/>
                </a:solidFill>
                <a:latin typeface="Arial"/>
                <a:ea typeface="Arial"/>
                <a:cs typeface="Arial"/>
                <a:sym typeface="Arial"/>
              </a:rPr>
              <a:t>© Zachary McBride, 2023</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28"/>
          <p:cNvPicPr preferRelativeResize="0"/>
          <p:nvPr/>
        </p:nvPicPr>
        <p:blipFill rotWithShape="1">
          <a:blip r:embed="rId3">
            <a:alphaModFix/>
          </a:blip>
          <a:srcRect/>
          <a:stretch/>
        </p:blipFill>
        <p:spPr>
          <a:xfrm>
            <a:off x="685800" y="517567"/>
            <a:ext cx="7772400" cy="4108366"/>
          </a:xfrm>
          <a:prstGeom prst="rect">
            <a:avLst/>
          </a:prstGeom>
          <a:noFill/>
          <a:ln>
            <a:noFill/>
          </a:ln>
        </p:spPr>
      </p:pic>
      <p:sp>
        <p:nvSpPr>
          <p:cNvPr id="337" name="Google Shape;337;p28"/>
          <p:cNvSpPr txBox="1"/>
          <p:nvPr/>
        </p:nvSpPr>
        <p:spPr>
          <a:xfrm>
            <a:off x="7097469" y="4491807"/>
            <a:ext cx="1285592"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000000"/>
                </a:solidFill>
                <a:latin typeface="Arial"/>
                <a:ea typeface="Arial"/>
                <a:cs typeface="Arial"/>
                <a:sym typeface="Arial"/>
              </a:rPr>
              <a:t>© Zachary McBride, 2023</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29"/>
          <p:cNvPicPr preferRelativeResize="0"/>
          <p:nvPr/>
        </p:nvPicPr>
        <p:blipFill rotWithShape="1">
          <a:blip r:embed="rId3">
            <a:alphaModFix/>
          </a:blip>
          <a:srcRect/>
          <a:stretch/>
        </p:blipFill>
        <p:spPr>
          <a:xfrm>
            <a:off x="685800" y="789753"/>
            <a:ext cx="7772400" cy="3563993"/>
          </a:xfrm>
          <a:prstGeom prst="rect">
            <a:avLst/>
          </a:prstGeom>
          <a:noFill/>
          <a:ln>
            <a:noFill/>
          </a:ln>
        </p:spPr>
      </p:pic>
      <p:sp>
        <p:nvSpPr>
          <p:cNvPr id="343" name="Google Shape;343;p29"/>
          <p:cNvSpPr txBox="1"/>
          <p:nvPr/>
        </p:nvSpPr>
        <p:spPr>
          <a:xfrm>
            <a:off x="7097469" y="4491807"/>
            <a:ext cx="1285592"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000000"/>
                </a:solidFill>
                <a:latin typeface="Arial"/>
                <a:ea typeface="Arial"/>
                <a:cs typeface="Arial"/>
                <a:sym typeface="Arial"/>
              </a:rPr>
              <a:t>© Zachary McBride, 2023</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Google Shape;69;p3" descr="691,200+ Ocean Top Down Stock Photos, Pictures &amp; Royalty-Free Images -  iStock | Ocean above, Ocean texture, Waves"/>
          <p:cNvPicPr preferRelativeResize="0"/>
          <p:nvPr/>
        </p:nvPicPr>
        <p:blipFill rotWithShape="1">
          <a:blip r:embed="rId3">
            <a:alphaModFix/>
          </a:blip>
          <a:srcRect t="176" b="13463"/>
          <a:stretch/>
        </p:blipFill>
        <p:spPr>
          <a:xfrm>
            <a:off x="-38400" y="-130932"/>
            <a:ext cx="9182400" cy="5286624"/>
          </a:xfrm>
          <a:prstGeom prst="rect">
            <a:avLst/>
          </a:prstGeom>
          <a:noFill/>
          <a:ln>
            <a:noFill/>
          </a:ln>
        </p:spPr>
      </p:pic>
      <p:sp>
        <p:nvSpPr>
          <p:cNvPr id="70" name="Google Shape;70;p3"/>
          <p:cNvSpPr txBox="1"/>
          <p:nvPr/>
        </p:nvSpPr>
        <p:spPr>
          <a:xfrm>
            <a:off x="1734658" y="126975"/>
            <a:ext cx="5588491" cy="55396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In Collaboration </a:t>
            </a:r>
            <a:r>
              <a:rPr lang="en-US" sz="1600" b="0" i="0" u="none" strike="noStrike" cap="none">
                <a:solidFill>
                  <a:schemeClr val="lt1"/>
                </a:solidFill>
                <a:latin typeface="Arial"/>
                <a:ea typeface="Arial"/>
                <a:cs typeface="Arial"/>
                <a:sym typeface="Arial"/>
              </a:rPr>
              <a:t>(not an exhaustive list)</a:t>
            </a:r>
            <a:endParaRPr sz="1600" b="0" i="0" u="none" strike="noStrike" cap="none">
              <a:solidFill>
                <a:schemeClr val="lt1"/>
              </a:solidFill>
              <a:latin typeface="Arial"/>
              <a:ea typeface="Arial"/>
              <a:cs typeface="Arial"/>
              <a:sym typeface="Arial"/>
            </a:endParaRPr>
          </a:p>
        </p:txBody>
      </p:sp>
      <p:sp>
        <p:nvSpPr>
          <p:cNvPr id="71" name="Google Shape;71;p3"/>
          <p:cNvSpPr txBox="1"/>
          <p:nvPr/>
        </p:nvSpPr>
        <p:spPr>
          <a:xfrm>
            <a:off x="685219" y="855704"/>
            <a:ext cx="1815094" cy="441656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Molly Adolfson</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Coco Alarcon</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Marina Alberti</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Betsy Anderson</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Myla Aronson</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Leann Andrews</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Celina Balderas Guzman</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Jeff Babienko</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Michelle Benetua</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Kofi Boone</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Jeff Bouma</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Susan Buis</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Ariana Cantu</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Christopher Campbell</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Manish Chalana</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Mark Childs</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Margaret Clancy</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BJ Cummings</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Dilip da Cuhna</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Catherine De Almeida</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Kimberly Deriana</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Amelie Des Plantes</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Barbara Deutsch</a:t>
            </a:r>
            <a:endParaRPr/>
          </a:p>
          <a:p>
            <a:pPr marL="0" marR="0" lvl="0" indent="0" algn="l" rtl="0">
              <a:lnSpc>
                <a:spcPct val="100000"/>
              </a:lnSpc>
              <a:spcBef>
                <a:spcPts val="0"/>
              </a:spcBef>
              <a:spcAft>
                <a:spcPts val="0"/>
              </a:spcAft>
              <a:buNone/>
            </a:pPr>
            <a:r>
              <a:rPr lang="en-US" sz="1100" b="0" i="0" u="none" strike="noStrike" cap="none">
                <a:solidFill>
                  <a:schemeClr val="lt1"/>
                </a:solidFill>
                <a:latin typeface="Arial"/>
                <a:ea typeface="Arial"/>
                <a:cs typeface="Arial"/>
                <a:sym typeface="Arial"/>
              </a:rPr>
              <a:t>Danielle Devier</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72" name="Google Shape;72;p3"/>
          <p:cNvSpPr txBox="1"/>
          <p:nvPr/>
        </p:nvSpPr>
        <p:spPr>
          <a:xfrm>
            <a:off x="2713810" y="894731"/>
            <a:ext cx="1815094" cy="44935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Nick Dreher</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Nicole Faghin</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Lauren Flemister</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Clifford Geertz</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Jolene Haas</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Stephen Handel</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Cecile Hansen</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Kristina Hill</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Jeff Hou</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Jack Hyland</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Cleo Hazard Woelfle</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Selena Hunstiger</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Mark Johnson</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Meghan Kallman   Andrew Karvonen</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Linda Krippner</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Alejo Kraus-Polk</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Alicia Kellogg</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Mikyoung Kim</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Bobbie Koch</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Jennifer Kreigel</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Tim Lehman</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Clarita Lefthand-Begay</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Katherine Lynch</a:t>
            </a: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73" name="Google Shape;73;p3"/>
          <p:cNvSpPr txBox="1"/>
          <p:nvPr/>
        </p:nvSpPr>
        <p:spPr>
          <a:xfrm>
            <a:off x="6805381" y="884803"/>
            <a:ext cx="1630245" cy="41549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Nancy Rottle</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Anne Shaffer</a:t>
            </a:r>
            <a:endParaRPr/>
          </a:p>
          <a:p>
            <a:pPr marL="0" marR="0" lvl="0" indent="0" algn="l" rtl="0">
              <a:lnSpc>
                <a:spcPct val="100000"/>
              </a:lnSpc>
              <a:spcBef>
                <a:spcPts val="0"/>
              </a:spcBef>
              <a:spcAft>
                <a:spcPts val="0"/>
              </a:spcAft>
              <a:buNone/>
            </a:pPr>
            <a:r>
              <a:rPr lang="en-US" sz="1100" b="0" i="0" u="none" strike="noStrike" cap="none">
                <a:solidFill>
                  <a:schemeClr val="lt1"/>
                </a:solidFill>
                <a:latin typeface="Arial"/>
                <a:ea typeface="Arial"/>
                <a:cs typeface="Arial"/>
                <a:sym typeface="Arial"/>
              </a:rPr>
              <a:t>Amir Sheikh</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John Smith</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Ben Spencer</a:t>
            </a:r>
            <a:endParaRPr/>
          </a:p>
          <a:p>
            <a:pPr marL="0" marR="0" lvl="0" indent="0" algn="l" rtl="0">
              <a:lnSpc>
                <a:spcPct val="100000"/>
              </a:lnSpc>
              <a:spcBef>
                <a:spcPts val="0"/>
              </a:spcBef>
              <a:spcAft>
                <a:spcPts val="0"/>
              </a:spcAft>
              <a:buNone/>
            </a:pPr>
            <a:r>
              <a:rPr lang="en-US" sz="1100" b="0" i="0" u="none" strike="noStrike" cap="none">
                <a:solidFill>
                  <a:schemeClr val="lt1"/>
                </a:solidFill>
                <a:latin typeface="Arial"/>
                <a:ea typeface="Arial"/>
                <a:cs typeface="Arial"/>
                <a:sym typeface="Arial"/>
              </a:rPr>
              <a:t>Tim Spenser</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Fredrick Steiner</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Brooke Sullivan</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Anna Tamura</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Anne Taufen</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Jake Thoennes</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Jac Trautman</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Stephen Trigueiro</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Rishabh Ukil</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Fritz Wagner</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Mackenzie Waller</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Jeremy Watson</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Julia Watson</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Thaisa Way</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Thomas Whittmore</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David Williams</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Steve Winter</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Ken Workman</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Peter Yocom</a:t>
            </a:r>
            <a:endParaRPr sz="1100" b="0" i="0" u="none" strike="noStrike" cap="none">
              <a:solidFill>
                <a:schemeClr val="lt1"/>
              </a:solidFill>
              <a:latin typeface="Arial"/>
              <a:ea typeface="Arial"/>
              <a:cs typeface="Arial"/>
              <a:sym typeface="Arial"/>
            </a:endParaRPr>
          </a:p>
        </p:txBody>
      </p:sp>
      <p:sp>
        <p:nvSpPr>
          <p:cNvPr id="74" name="Google Shape;74;p3"/>
          <p:cNvSpPr txBox="1"/>
          <p:nvPr/>
        </p:nvSpPr>
        <p:spPr>
          <a:xfrm>
            <a:off x="4852020" y="706713"/>
            <a:ext cx="1630245" cy="466281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Stephanie Malin</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Lynne Manzo</a:t>
            </a:r>
            <a:endParaRPr/>
          </a:p>
          <a:p>
            <a:pPr marL="0" marR="0" lvl="0" indent="0" algn="l" rtl="0">
              <a:lnSpc>
                <a:spcPct val="100000"/>
              </a:lnSpc>
              <a:spcBef>
                <a:spcPts val="0"/>
              </a:spcBef>
              <a:spcAft>
                <a:spcPts val="0"/>
              </a:spcAft>
              <a:buNone/>
            </a:pPr>
            <a:r>
              <a:rPr lang="en-US" sz="1100" b="0" i="0" u="none" strike="noStrike" cap="none">
                <a:solidFill>
                  <a:schemeClr val="lt1"/>
                </a:solidFill>
                <a:latin typeface="Arial"/>
                <a:ea typeface="Arial"/>
                <a:cs typeface="Arial"/>
                <a:sym typeface="Arial"/>
              </a:rPr>
              <a:t>Brice Maryman</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US" sz="1100" b="0" i="0" u="none" strike="noStrike" cap="none">
                <a:solidFill>
                  <a:schemeClr val="lt1"/>
                </a:solidFill>
                <a:latin typeface="Arial"/>
                <a:ea typeface="Arial"/>
                <a:cs typeface="Arial"/>
                <a:sym typeface="Arial"/>
              </a:rPr>
              <a:t>Anu Mathur </a:t>
            </a:r>
            <a:endParaRPr/>
          </a:p>
          <a:p>
            <a:pPr marL="0" marR="0" lvl="0" indent="0" algn="l" rtl="0">
              <a:lnSpc>
                <a:spcPct val="100000"/>
              </a:lnSpc>
              <a:spcBef>
                <a:spcPts val="0"/>
              </a:spcBef>
              <a:spcAft>
                <a:spcPts val="0"/>
              </a:spcAft>
              <a:buNone/>
            </a:pPr>
            <a:r>
              <a:rPr lang="en-US" sz="1100" b="0" i="0" u="none" strike="noStrike" cap="none">
                <a:solidFill>
                  <a:schemeClr val="lt1"/>
                </a:solidFill>
                <a:latin typeface="Arial"/>
                <a:ea typeface="Arial"/>
                <a:cs typeface="Arial"/>
                <a:sym typeface="Arial"/>
              </a:rPr>
              <a:t>Zachary McBride</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Rosario-Maria Medina</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Scott Melbourne</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Brett Milligan</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Jake Minden</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Bob Mugerauer</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Charles Nilon</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Julian Olden</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Polly Olsen</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Christina Owen</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Kristi Park</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Julie Parrett</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Niccolo Pianceneti</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Andrew Prindle</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Gundula Proksch</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Rico Quirindongo</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Osama Quotah</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US" sz="1100" b="0" i="0" u="none" strike="noStrike" cap="none">
                <a:solidFill>
                  <a:schemeClr val="lt1"/>
                </a:solidFill>
                <a:latin typeface="Arial"/>
                <a:ea typeface="Arial"/>
                <a:cs typeface="Arial"/>
                <a:sym typeface="Arial"/>
              </a:rPr>
              <a:t>Maria Ramierez</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Laura Reed</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Iain Robertson</a:t>
            </a: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30" descr="King County tore out a levee near Auburn. Now the salmon are returning |  The Seattle Times"/>
          <p:cNvPicPr preferRelativeResize="0"/>
          <p:nvPr/>
        </p:nvPicPr>
        <p:blipFill rotWithShape="1">
          <a:blip r:embed="rId3">
            <a:alphaModFix/>
          </a:blip>
          <a:srcRect t="110" b="10422"/>
          <a:stretch/>
        </p:blipFill>
        <p:spPr>
          <a:xfrm>
            <a:off x="0" y="-110532"/>
            <a:ext cx="9144000" cy="5254032"/>
          </a:xfrm>
          <a:prstGeom prst="rect">
            <a:avLst/>
          </a:prstGeom>
          <a:noFill/>
          <a:ln>
            <a:noFill/>
          </a:ln>
        </p:spPr>
      </p:pic>
      <p:sp>
        <p:nvSpPr>
          <p:cNvPr id="349" name="Google Shape;349;p30"/>
          <p:cNvSpPr txBox="1"/>
          <p:nvPr/>
        </p:nvSpPr>
        <p:spPr>
          <a:xfrm>
            <a:off x="7277162" y="4815239"/>
            <a:ext cx="1285592"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chemeClr val="lt1"/>
                </a:solidFill>
                <a:latin typeface="Arial"/>
                <a:ea typeface="Arial"/>
                <a:cs typeface="Arial"/>
                <a:sym typeface="Arial"/>
              </a:rPr>
              <a:t>© Seattle Times, 2022</a:t>
            </a:r>
            <a:endParaRPr/>
          </a:p>
        </p:txBody>
      </p:sp>
      <p:sp>
        <p:nvSpPr>
          <p:cNvPr id="350" name="Google Shape;350;p30"/>
          <p:cNvSpPr txBox="1"/>
          <p:nvPr/>
        </p:nvSpPr>
        <p:spPr>
          <a:xfrm>
            <a:off x="0" y="0"/>
            <a:ext cx="2569934"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chemeClr val="lt1"/>
                </a:solidFill>
                <a:latin typeface="Arial"/>
                <a:ea typeface="Arial"/>
                <a:cs typeface="Arial"/>
                <a:sym typeface="Arial"/>
              </a:rPr>
              <a:t>Levee Removal Project</a:t>
            </a:r>
            <a:endParaRPr/>
          </a:p>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Green River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31" descr="691,200+ Ocean Top Down Stock Photos, Pictures &amp; Royalty-Free Images -  iStock | Ocean above, Ocean texture, Waves"/>
          <p:cNvPicPr preferRelativeResize="0"/>
          <p:nvPr/>
        </p:nvPicPr>
        <p:blipFill rotWithShape="1">
          <a:blip r:embed="rId3">
            <a:alphaModFix/>
          </a:blip>
          <a:srcRect/>
          <a:stretch/>
        </p:blipFill>
        <p:spPr>
          <a:xfrm>
            <a:off x="-19200" y="-229491"/>
            <a:ext cx="9182400" cy="6121600"/>
          </a:xfrm>
          <a:prstGeom prst="rect">
            <a:avLst/>
          </a:prstGeom>
          <a:noFill/>
          <a:ln>
            <a:noFill/>
          </a:ln>
        </p:spPr>
      </p:pic>
      <p:sp>
        <p:nvSpPr>
          <p:cNvPr id="356" name="Google Shape;356;p31"/>
          <p:cNvSpPr txBox="1"/>
          <p:nvPr/>
        </p:nvSpPr>
        <p:spPr>
          <a:xfrm>
            <a:off x="2306600" y="1114895"/>
            <a:ext cx="1722659"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Directions</a:t>
            </a:r>
            <a:endParaRPr sz="2400" b="0" i="0" u="none" strike="noStrike" cap="none">
              <a:solidFill>
                <a:schemeClr val="lt1"/>
              </a:solidFill>
              <a:latin typeface="Arial"/>
              <a:ea typeface="Arial"/>
              <a:cs typeface="Arial"/>
              <a:sym typeface="Arial"/>
            </a:endParaRPr>
          </a:p>
        </p:txBody>
      </p:sp>
      <p:sp>
        <p:nvSpPr>
          <p:cNvPr id="357" name="Google Shape;357;p31"/>
          <p:cNvSpPr txBox="1"/>
          <p:nvPr/>
        </p:nvSpPr>
        <p:spPr>
          <a:xfrm>
            <a:off x="3338003" y="1488997"/>
            <a:ext cx="3735323" cy="203129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 Influences</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 Personal Engagement</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 Framing</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 Modeling Knowledge</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 </a:t>
            </a:r>
            <a:r>
              <a:rPr lang="en-US" sz="2000" b="0" i="0" u="none" strike="noStrike" cap="none">
                <a:solidFill>
                  <a:srgbClr val="FFC000"/>
                </a:solidFill>
                <a:latin typeface="Arial"/>
                <a:ea typeface="Arial"/>
                <a:cs typeface="Arial"/>
                <a:sym typeface="Arial"/>
              </a:rPr>
              <a:t>Innovative Practices</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 Next Generations</a:t>
            </a:r>
            <a:endParaRPr sz="2000" b="0" i="0" u="none" strike="noStrike" cap="none">
              <a:solidFill>
                <a:schemeClr val="lt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32" descr="691,200+ Ocean Top Down Stock Photos, Pictures &amp; Royalty-Free Images -  iStock | Ocean above, Ocean texture, Waves"/>
          <p:cNvPicPr preferRelativeResize="0"/>
          <p:nvPr/>
        </p:nvPicPr>
        <p:blipFill rotWithShape="1">
          <a:blip r:embed="rId3">
            <a:alphaModFix/>
          </a:blip>
          <a:srcRect/>
          <a:stretch/>
        </p:blipFill>
        <p:spPr>
          <a:xfrm>
            <a:off x="-38400" y="-46611"/>
            <a:ext cx="9182400" cy="6121600"/>
          </a:xfrm>
          <a:prstGeom prst="rect">
            <a:avLst/>
          </a:prstGeom>
          <a:noFill/>
          <a:ln>
            <a:noFill/>
          </a:ln>
        </p:spPr>
      </p:pic>
      <p:sp>
        <p:nvSpPr>
          <p:cNvPr id="363" name="Google Shape;363;p32"/>
          <p:cNvSpPr txBox="1"/>
          <p:nvPr/>
        </p:nvSpPr>
        <p:spPr>
          <a:xfrm>
            <a:off x="766204" y="657695"/>
            <a:ext cx="7611592" cy="276995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“The surface flows of environmental science put forth the idea that once we get enough information, we’ll make a change in management. Yet despite overwhelming evidence, old policies and patterns of land use persist, and so degradation and species loss accelerate.”</a:t>
            </a:r>
            <a:endParaRPr/>
          </a:p>
          <a:p>
            <a:pPr marL="285750" marR="0" lvl="0" indent="-285750" algn="r" rtl="0">
              <a:lnSpc>
                <a:spcPct val="100000"/>
              </a:lnSpc>
              <a:spcBef>
                <a:spcPts val="0"/>
              </a:spcBef>
              <a:spcAft>
                <a:spcPts val="0"/>
              </a:spcAft>
              <a:buClr>
                <a:srgbClr val="000000"/>
              </a:buClr>
              <a:buSzPts val="1200"/>
              <a:buFont typeface="Arial"/>
              <a:buChar char="-"/>
            </a:pPr>
            <a:r>
              <a:rPr lang="en-US" sz="1200" b="0" i="0" u="none" strike="noStrike" cap="none">
                <a:solidFill>
                  <a:schemeClr val="lt1"/>
                </a:solidFill>
                <a:latin typeface="Arial"/>
                <a:ea typeface="Arial"/>
                <a:cs typeface="Arial"/>
                <a:sym typeface="Arial"/>
              </a:rPr>
              <a:t>- Cleo Wolfle Hazard</a:t>
            </a:r>
            <a:endParaRPr/>
          </a:p>
          <a:p>
            <a:pPr marL="285750" marR="0" lvl="0" indent="-285750" algn="r" rtl="0">
              <a:lnSpc>
                <a:spcPct val="100000"/>
              </a:lnSpc>
              <a:spcBef>
                <a:spcPts val="0"/>
              </a:spcBef>
              <a:spcAft>
                <a:spcPts val="0"/>
              </a:spcAft>
              <a:buClr>
                <a:srgbClr val="000000"/>
              </a:buClr>
              <a:buSzPts val="1200"/>
              <a:buFont typeface="Arial"/>
              <a:buChar char="-"/>
            </a:pPr>
            <a:r>
              <a:rPr lang="en-US" sz="1200" b="0" i="1" u="none" strike="noStrike" cap="none">
                <a:solidFill>
                  <a:schemeClr val="lt1"/>
                </a:solidFill>
                <a:latin typeface="Arial"/>
                <a:ea typeface="Arial"/>
                <a:cs typeface="Arial"/>
                <a:sym typeface="Arial"/>
              </a:rPr>
              <a:t>Underflows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33" descr="691,200+ Ocean Top Down Stock Photos, Pictures &amp; Royalty-Free Images -  iStock | Ocean above, Ocean texture, Waves"/>
          <p:cNvPicPr preferRelativeResize="0"/>
          <p:nvPr/>
        </p:nvPicPr>
        <p:blipFill rotWithShape="1">
          <a:blip r:embed="rId3">
            <a:alphaModFix/>
          </a:blip>
          <a:srcRect/>
          <a:stretch/>
        </p:blipFill>
        <p:spPr>
          <a:xfrm>
            <a:off x="-38400" y="-46611"/>
            <a:ext cx="9182400" cy="6121600"/>
          </a:xfrm>
          <a:prstGeom prst="rect">
            <a:avLst/>
          </a:prstGeom>
          <a:noFill/>
          <a:ln>
            <a:noFill/>
          </a:ln>
        </p:spPr>
      </p:pic>
      <p:sp>
        <p:nvSpPr>
          <p:cNvPr id="369" name="Google Shape;369;p33"/>
          <p:cNvSpPr txBox="1"/>
          <p:nvPr/>
        </p:nvSpPr>
        <p:spPr>
          <a:xfrm>
            <a:off x="766204" y="657695"/>
            <a:ext cx="7611592" cy="320084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“Solving humanity’s ecological, economic and political problems and solving humanity’s knowledge creation and epistemological problems are connected projects […] We are faced with a clear mandate – to be more inclusive , more justice focused, and more  clearheaded about the implication of what we do and to build to support these goals.”</a:t>
            </a:r>
            <a:endParaRPr/>
          </a:p>
          <a:p>
            <a:pPr marL="285750" marR="0" lvl="0" indent="-285750" algn="r" rtl="0">
              <a:lnSpc>
                <a:spcPct val="100000"/>
              </a:lnSpc>
              <a:spcBef>
                <a:spcPts val="0"/>
              </a:spcBef>
              <a:spcAft>
                <a:spcPts val="0"/>
              </a:spcAft>
              <a:buClr>
                <a:srgbClr val="000000"/>
              </a:buClr>
              <a:buSzPts val="1200"/>
              <a:buFont typeface="Arial"/>
              <a:buChar char="-"/>
            </a:pPr>
            <a:r>
              <a:rPr lang="en-US" sz="1200" b="0" i="0" u="none" strike="noStrike" cap="none">
                <a:solidFill>
                  <a:schemeClr val="lt1"/>
                </a:solidFill>
                <a:latin typeface="Arial"/>
                <a:ea typeface="Arial"/>
                <a:cs typeface="Arial"/>
                <a:sym typeface="Arial"/>
              </a:rPr>
              <a:t>- Stephanie Malin + Meghan Kallman</a:t>
            </a:r>
            <a:endParaRPr sz="1200" b="0" i="0" u="none" strike="noStrike" cap="none">
              <a:solidFill>
                <a:schemeClr val="lt1"/>
              </a:solidFill>
              <a:latin typeface="Arial"/>
              <a:ea typeface="Arial"/>
              <a:cs typeface="Arial"/>
              <a:sym typeface="Arial"/>
            </a:endParaRPr>
          </a:p>
          <a:p>
            <a:pPr marL="285750" marR="0" lvl="0" indent="-285750" algn="r" rtl="0">
              <a:lnSpc>
                <a:spcPct val="100000"/>
              </a:lnSpc>
              <a:spcBef>
                <a:spcPts val="0"/>
              </a:spcBef>
              <a:spcAft>
                <a:spcPts val="0"/>
              </a:spcAft>
              <a:buClr>
                <a:srgbClr val="000000"/>
              </a:buClr>
              <a:buSzPts val="1200"/>
              <a:buFont typeface="Arial"/>
              <a:buChar char="-"/>
            </a:pPr>
            <a:r>
              <a:rPr lang="en-US" sz="1200" b="0" i="1" u="none" strike="noStrike" cap="none">
                <a:solidFill>
                  <a:schemeClr val="lt1"/>
                </a:solidFill>
                <a:latin typeface="Arial"/>
                <a:ea typeface="Arial"/>
                <a:cs typeface="Arial"/>
                <a:sym typeface="Arial"/>
              </a:rPr>
              <a:t>Building Towards Something Better</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34" descr="691,200+ Ocean Top Down Stock Photos, Pictures &amp; Royalty-Free Images -  iStock | Ocean above, Ocean texture, Waves"/>
          <p:cNvPicPr preferRelativeResize="0"/>
          <p:nvPr/>
        </p:nvPicPr>
        <p:blipFill rotWithShape="1">
          <a:blip r:embed="rId3">
            <a:alphaModFix/>
          </a:blip>
          <a:srcRect/>
          <a:stretch/>
        </p:blipFill>
        <p:spPr>
          <a:xfrm>
            <a:off x="-38400" y="0"/>
            <a:ext cx="9182400" cy="6121600"/>
          </a:xfrm>
          <a:prstGeom prst="rect">
            <a:avLst/>
          </a:prstGeom>
          <a:noFill/>
          <a:ln>
            <a:noFill/>
          </a:ln>
        </p:spPr>
      </p:pic>
      <p:sp>
        <p:nvSpPr>
          <p:cNvPr id="375" name="Google Shape;375;p34"/>
          <p:cNvSpPr txBox="1"/>
          <p:nvPr/>
        </p:nvSpPr>
        <p:spPr>
          <a:xfrm>
            <a:off x="766204" y="1463769"/>
            <a:ext cx="7611592" cy="221596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lt1"/>
                </a:solidFill>
                <a:latin typeface="Arial"/>
                <a:ea typeface="Arial"/>
                <a:cs typeface="Arial"/>
                <a:sym typeface="Arial"/>
              </a:rPr>
              <a:t>Our challenges lie, not in what we know or don’t know, but how we face our problems. Directional solutions take small steps along a path, but relational practices allow us to stand tall, build greater vision, make connections, and adapt to change.</a:t>
            </a:r>
            <a:endParaRPr dirty="0"/>
          </a:p>
          <a:p>
            <a:pPr marL="285750" marR="0" lvl="0" indent="-285750" algn="r" rtl="0">
              <a:lnSpc>
                <a:spcPct val="100000"/>
              </a:lnSpc>
              <a:spcBef>
                <a:spcPts val="0"/>
              </a:spcBef>
              <a:spcAft>
                <a:spcPts val="0"/>
              </a:spcAft>
              <a:buClr>
                <a:srgbClr val="000000"/>
              </a:buClr>
              <a:buSzPts val="1200"/>
              <a:buFont typeface="Arial"/>
              <a:buChar char="-"/>
            </a:pPr>
            <a:r>
              <a:rPr lang="en-US" sz="1200" b="0" i="0" u="none" strike="noStrike" cap="none" dirty="0">
                <a:solidFill>
                  <a:schemeClr val="lt1"/>
                </a:solidFill>
                <a:latin typeface="Arial"/>
                <a:ea typeface="Arial"/>
                <a:cs typeface="Arial"/>
                <a:sym typeface="Arial"/>
              </a:rPr>
              <a:t>-</a:t>
            </a:r>
            <a:endParaRPr sz="1200" b="0" i="1" u="none" strike="noStrike" cap="none" dirty="0">
              <a:solidFill>
                <a:schemeClr val="lt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p35" descr="691,200+ Ocean Top Down Stock Photos, Pictures &amp; Royalty-Free Images -  iStock | Ocean above, Ocean texture, Waves"/>
          <p:cNvPicPr preferRelativeResize="0"/>
          <p:nvPr/>
        </p:nvPicPr>
        <p:blipFill rotWithShape="1">
          <a:blip r:embed="rId3">
            <a:alphaModFix/>
          </a:blip>
          <a:srcRect/>
          <a:stretch/>
        </p:blipFill>
        <p:spPr>
          <a:xfrm>
            <a:off x="-38400" y="0"/>
            <a:ext cx="9182400" cy="6121600"/>
          </a:xfrm>
          <a:prstGeom prst="rect">
            <a:avLst/>
          </a:prstGeom>
          <a:noFill/>
          <a:ln>
            <a:noFill/>
          </a:ln>
        </p:spPr>
      </p:pic>
      <p:sp>
        <p:nvSpPr>
          <p:cNvPr id="381" name="Google Shape;381;p35"/>
          <p:cNvSpPr txBox="1"/>
          <p:nvPr/>
        </p:nvSpPr>
        <p:spPr>
          <a:xfrm>
            <a:off x="766204" y="1463769"/>
            <a:ext cx="7611592" cy="73863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Relational practices are not new or unique. </a:t>
            </a:r>
            <a:endParaRPr/>
          </a:p>
          <a:p>
            <a:pPr marL="285750" marR="0" lvl="0" indent="-285750" algn="r" rtl="0">
              <a:lnSpc>
                <a:spcPct val="100000"/>
              </a:lnSpc>
              <a:spcBef>
                <a:spcPts val="0"/>
              </a:spcBef>
              <a:spcAft>
                <a:spcPts val="0"/>
              </a:spcAft>
              <a:buClr>
                <a:srgbClr val="000000"/>
              </a:buClr>
              <a:buSzPts val="1200"/>
              <a:buFont typeface="Arial"/>
              <a:buChar char="-"/>
            </a:pPr>
            <a:r>
              <a:rPr lang="en-US" sz="1200" b="0" i="0" u="none" strike="noStrike" cap="none">
                <a:solidFill>
                  <a:schemeClr val="lt1"/>
                </a:solidFill>
                <a:latin typeface="Arial"/>
                <a:ea typeface="Arial"/>
                <a:cs typeface="Arial"/>
                <a:sym typeface="Arial"/>
              </a:rPr>
              <a:t>-</a:t>
            </a:r>
            <a:endParaRPr sz="1200" b="0" i="1" u="none" strike="noStrike" cap="none">
              <a:solidFill>
                <a:schemeClr val="lt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36" descr="691,200+ Ocean Top Down Stock Photos, Pictures &amp; Royalty-Free Images -  iStock | Ocean above, Ocean texture, Waves"/>
          <p:cNvPicPr preferRelativeResize="0"/>
          <p:nvPr/>
        </p:nvPicPr>
        <p:blipFill rotWithShape="1">
          <a:blip r:embed="rId3">
            <a:alphaModFix/>
          </a:blip>
          <a:srcRect/>
          <a:stretch/>
        </p:blipFill>
        <p:spPr>
          <a:xfrm>
            <a:off x="-38400" y="0"/>
            <a:ext cx="9182400" cy="6121600"/>
          </a:xfrm>
          <a:prstGeom prst="rect">
            <a:avLst/>
          </a:prstGeom>
          <a:noFill/>
          <a:ln>
            <a:noFill/>
          </a:ln>
        </p:spPr>
      </p:pic>
      <p:sp>
        <p:nvSpPr>
          <p:cNvPr id="387" name="Google Shape;387;p36"/>
          <p:cNvSpPr txBox="1"/>
          <p:nvPr/>
        </p:nvSpPr>
        <p:spPr>
          <a:xfrm>
            <a:off x="766204" y="1463769"/>
            <a:ext cx="7611592" cy="73863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Relational practices are not new or unique. </a:t>
            </a:r>
            <a:endParaRPr/>
          </a:p>
          <a:p>
            <a:pPr marL="285750" marR="0" lvl="0" indent="-285750" algn="r" rtl="0">
              <a:lnSpc>
                <a:spcPct val="100000"/>
              </a:lnSpc>
              <a:spcBef>
                <a:spcPts val="0"/>
              </a:spcBef>
              <a:spcAft>
                <a:spcPts val="0"/>
              </a:spcAft>
              <a:buClr>
                <a:srgbClr val="000000"/>
              </a:buClr>
              <a:buSzPts val="1200"/>
              <a:buFont typeface="Arial"/>
              <a:buChar char="-"/>
            </a:pPr>
            <a:r>
              <a:rPr lang="en-US" sz="1200" b="0" i="0" u="none" strike="noStrike" cap="none">
                <a:solidFill>
                  <a:schemeClr val="lt1"/>
                </a:solidFill>
                <a:latin typeface="Arial"/>
                <a:ea typeface="Arial"/>
                <a:cs typeface="Arial"/>
                <a:sym typeface="Arial"/>
              </a:rPr>
              <a:t>-</a:t>
            </a:r>
            <a:endParaRPr sz="1200" b="0" i="1" u="none" strike="noStrike" cap="none">
              <a:solidFill>
                <a:schemeClr val="lt1"/>
              </a:solidFill>
              <a:latin typeface="Arial"/>
              <a:ea typeface="Arial"/>
              <a:cs typeface="Arial"/>
              <a:sym typeface="Arial"/>
            </a:endParaRPr>
          </a:p>
        </p:txBody>
      </p:sp>
      <p:sp>
        <p:nvSpPr>
          <p:cNvPr id="388" name="Google Shape;388;p36"/>
          <p:cNvSpPr txBox="1"/>
          <p:nvPr/>
        </p:nvSpPr>
        <p:spPr>
          <a:xfrm>
            <a:off x="4194048" y="2310384"/>
            <a:ext cx="3761232"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chemeClr val="lt1"/>
                </a:solidFill>
                <a:latin typeface="Arial"/>
                <a:ea typeface="Arial"/>
                <a:cs typeface="Arial"/>
                <a:sym typeface="Arial"/>
              </a:rPr>
              <a:t>+ civic environmentalism</a:t>
            </a:r>
            <a:endParaRPr/>
          </a:p>
          <a:p>
            <a:pPr marL="0" marR="0" lvl="0" indent="0" algn="l" rtl="0">
              <a:lnSpc>
                <a:spcPct val="100000"/>
              </a:lnSpc>
              <a:spcBef>
                <a:spcPts val="0"/>
              </a:spcBef>
              <a:spcAft>
                <a:spcPts val="0"/>
              </a:spcAft>
              <a:buNone/>
            </a:pPr>
            <a:r>
              <a:rPr lang="en-US" sz="2400" b="0" i="0" u="none" strike="noStrike" cap="none">
                <a:solidFill>
                  <a:schemeClr val="lt1"/>
                </a:solidFill>
                <a:latin typeface="Arial"/>
                <a:ea typeface="Arial"/>
                <a:cs typeface="Arial"/>
                <a:sym typeface="Arial"/>
              </a:rPr>
              <a:t>+ community science</a:t>
            </a:r>
            <a:endParaRPr/>
          </a:p>
          <a:p>
            <a:pPr marL="0" marR="0" lvl="0" indent="0" algn="l" rtl="0">
              <a:lnSpc>
                <a:spcPct val="100000"/>
              </a:lnSpc>
              <a:spcBef>
                <a:spcPts val="0"/>
              </a:spcBef>
              <a:spcAft>
                <a:spcPts val="0"/>
              </a:spcAft>
              <a:buNone/>
            </a:pPr>
            <a:r>
              <a:rPr lang="en-US" sz="2400" b="0" i="0" u="none" strike="noStrike" cap="none">
                <a:solidFill>
                  <a:schemeClr val="lt1"/>
                </a:solidFill>
                <a:latin typeface="Arial"/>
                <a:ea typeface="Arial"/>
                <a:cs typeface="Arial"/>
                <a:sym typeface="Arial"/>
              </a:rPr>
              <a:t>+ feminist technosciences</a:t>
            </a:r>
            <a:endParaRPr sz="2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US" sz="2400" b="0" i="0" u="none" strike="noStrike" cap="none">
                <a:solidFill>
                  <a:schemeClr val="lt1"/>
                </a:solidFill>
                <a:latin typeface="Arial"/>
                <a:ea typeface="Arial"/>
                <a:cs typeface="Arial"/>
                <a:sym typeface="Arial"/>
              </a:rPr>
              <a:t>+ landscape citizenship</a:t>
            </a:r>
            <a:endParaRPr/>
          </a:p>
          <a:p>
            <a:pPr marL="0" marR="0" lvl="0" indent="0" algn="l" rtl="0">
              <a:lnSpc>
                <a:spcPct val="100000"/>
              </a:lnSpc>
              <a:spcBef>
                <a:spcPts val="0"/>
              </a:spcBef>
              <a:spcAft>
                <a:spcPts val="0"/>
              </a:spcAft>
              <a:buNone/>
            </a:pPr>
            <a:r>
              <a:rPr lang="en-US" sz="2400" b="0" i="0" u="none" strike="noStrike" cap="none">
                <a:solidFill>
                  <a:schemeClr val="lt1"/>
                </a:solidFill>
                <a:latin typeface="Arial"/>
                <a:ea typeface="Arial"/>
                <a:cs typeface="Arial"/>
                <a:sym typeface="Arial"/>
              </a:rPr>
              <a:t>+ kinship relations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37"/>
          <p:cNvPicPr preferRelativeResize="0"/>
          <p:nvPr/>
        </p:nvPicPr>
        <p:blipFill rotWithShape="1">
          <a:blip r:embed="rId3">
            <a:alphaModFix/>
          </a:blip>
          <a:srcRect/>
          <a:stretch/>
        </p:blipFill>
        <p:spPr>
          <a:xfrm>
            <a:off x="152400" y="152400"/>
            <a:ext cx="5093906" cy="4838700"/>
          </a:xfrm>
          <a:prstGeom prst="rect">
            <a:avLst/>
          </a:prstGeom>
          <a:noFill/>
          <a:ln>
            <a:noFill/>
          </a:ln>
        </p:spPr>
      </p:pic>
      <p:sp>
        <p:nvSpPr>
          <p:cNvPr id="394" name="Google Shape;394;p37"/>
          <p:cNvSpPr txBox="1"/>
          <p:nvPr/>
        </p:nvSpPr>
        <p:spPr>
          <a:xfrm>
            <a:off x="5303519" y="1690109"/>
            <a:ext cx="3761232"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1" u="none" strike="noStrike" cap="none">
                <a:solidFill>
                  <a:srgbClr val="00B0F0"/>
                </a:solidFill>
                <a:latin typeface="Arial"/>
                <a:ea typeface="Arial"/>
                <a:cs typeface="Arial"/>
                <a:sym typeface="Arial"/>
              </a:rPr>
              <a:t>Landscape Citizenship </a:t>
            </a:r>
            <a:r>
              <a:rPr lang="en-US" sz="2400" b="0" i="0" u="none" strike="noStrike" cap="none">
                <a:solidFill>
                  <a:schemeClr val="dk1"/>
                </a:solidFill>
                <a:latin typeface="Arial"/>
                <a:ea typeface="Arial"/>
                <a:cs typeface="Arial"/>
                <a:sym typeface="Arial"/>
              </a:rPr>
              <a:t>describes the processes of identity-formation and belonging in relation to place</a:t>
            </a:r>
            <a:endParaRPr/>
          </a:p>
        </p:txBody>
      </p:sp>
      <p:sp>
        <p:nvSpPr>
          <p:cNvPr id="395" name="Google Shape;395;p37"/>
          <p:cNvSpPr txBox="1"/>
          <p:nvPr/>
        </p:nvSpPr>
        <p:spPr>
          <a:xfrm>
            <a:off x="152400" y="4928056"/>
            <a:ext cx="1285592"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000000"/>
                </a:solidFill>
                <a:latin typeface="Arial"/>
                <a:ea typeface="Arial"/>
                <a:cs typeface="Arial"/>
                <a:sym typeface="Arial"/>
              </a:rPr>
              <a:t>© Tim Spenser, 2023</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38"/>
          <p:cNvPicPr preferRelativeResize="0"/>
          <p:nvPr/>
        </p:nvPicPr>
        <p:blipFill rotWithShape="1">
          <a:blip r:embed="rId3">
            <a:alphaModFix/>
          </a:blip>
          <a:srcRect/>
          <a:stretch/>
        </p:blipFill>
        <p:spPr>
          <a:xfrm>
            <a:off x="152400" y="152400"/>
            <a:ext cx="5537070" cy="4838701"/>
          </a:xfrm>
          <a:prstGeom prst="rect">
            <a:avLst/>
          </a:prstGeom>
          <a:noFill/>
          <a:ln>
            <a:noFill/>
          </a:ln>
        </p:spPr>
      </p:pic>
      <p:sp>
        <p:nvSpPr>
          <p:cNvPr id="401" name="Google Shape;401;p38"/>
          <p:cNvSpPr txBox="1"/>
          <p:nvPr/>
        </p:nvSpPr>
        <p:spPr>
          <a:xfrm>
            <a:off x="5285231" y="654997"/>
            <a:ext cx="3761232"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1" u="none" strike="noStrike" cap="none">
                <a:solidFill>
                  <a:srgbClr val="00B0F0"/>
                </a:solidFill>
                <a:latin typeface="Arial"/>
                <a:ea typeface="Arial"/>
                <a:cs typeface="Arial"/>
                <a:sym typeface="Arial"/>
              </a:rPr>
              <a:t>Kinship Relations </a:t>
            </a:r>
            <a:r>
              <a:rPr lang="en-US" sz="2400" b="0" i="0" u="none" strike="noStrike" cap="none">
                <a:solidFill>
                  <a:schemeClr val="dk1"/>
                </a:solidFill>
                <a:latin typeface="Arial"/>
                <a:ea typeface="Arial"/>
                <a:cs typeface="Arial"/>
                <a:sym typeface="Arial"/>
              </a:rPr>
              <a:t>seek to unveil the reciprocal obligations and gifts between people and their non-human neighbors</a:t>
            </a:r>
            <a:endParaRPr/>
          </a:p>
        </p:txBody>
      </p:sp>
      <p:sp>
        <p:nvSpPr>
          <p:cNvPr id="402" name="Google Shape;402;p38"/>
          <p:cNvSpPr txBox="1"/>
          <p:nvPr/>
        </p:nvSpPr>
        <p:spPr>
          <a:xfrm>
            <a:off x="5285231" y="3096585"/>
            <a:ext cx="3653601" cy="1773242"/>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“Land is a verb, […] Land never settles. It is about relations between the material aspects some people might think of as landscapes — water, soil, air, plants, stars — and histories, spirits, events, kinships, accountabilities, and other people that aren’t human.”</a:t>
            </a:r>
            <a:endParaRPr/>
          </a:p>
          <a:p>
            <a:pPr marL="171450" marR="0" lvl="0" indent="-171450" algn="r" rtl="0">
              <a:lnSpc>
                <a:spcPct val="115000"/>
              </a:lnSpc>
              <a:spcBef>
                <a:spcPts val="0"/>
              </a:spcBef>
              <a:spcAft>
                <a:spcPts val="0"/>
              </a:spcAft>
              <a:buClr>
                <a:srgbClr val="000000"/>
              </a:buClr>
              <a:buSzPts val="1000"/>
              <a:buFont typeface="Arial"/>
              <a:buChar char="-"/>
            </a:pPr>
            <a:r>
              <a:rPr lang="en-US" sz="1000" b="0" i="0" u="none" strike="noStrike" cap="none">
                <a:solidFill>
                  <a:schemeClr val="dk1"/>
                </a:solidFill>
                <a:latin typeface="Arial"/>
                <a:ea typeface="Arial"/>
                <a:cs typeface="Arial"/>
                <a:sym typeface="Arial"/>
              </a:rPr>
              <a:t>Max Liboiron</a:t>
            </a:r>
            <a:endParaRPr sz="1000" b="0" i="0" u="none" strike="noStrike" cap="none">
              <a:solidFill>
                <a:schemeClr val="dk1"/>
              </a:solidFill>
              <a:latin typeface="Arial"/>
              <a:ea typeface="Arial"/>
              <a:cs typeface="Arial"/>
              <a:sym typeface="Arial"/>
            </a:endParaRPr>
          </a:p>
          <a:p>
            <a:pPr marL="0" marR="0" lvl="0" indent="0" algn="r" rtl="0">
              <a:lnSpc>
                <a:spcPct val="115000"/>
              </a:lnSpc>
              <a:spcBef>
                <a:spcPts val="0"/>
              </a:spcBef>
              <a:spcAft>
                <a:spcPts val="0"/>
              </a:spcAft>
              <a:buNone/>
            </a:pPr>
            <a:r>
              <a:rPr lang="en-US" sz="1000" b="0" i="1" u="none" strike="noStrike" cap="none">
                <a:solidFill>
                  <a:schemeClr val="dk1"/>
                </a:solidFill>
                <a:latin typeface="Arial"/>
                <a:ea typeface="Arial"/>
                <a:cs typeface="Arial"/>
                <a:sym typeface="Arial"/>
              </a:rPr>
              <a:t>Pollution is Colonialism</a:t>
            </a:r>
            <a:endParaRPr/>
          </a:p>
        </p:txBody>
      </p:sp>
      <p:sp>
        <p:nvSpPr>
          <p:cNvPr id="403" name="Google Shape;403;p38"/>
          <p:cNvSpPr txBox="1"/>
          <p:nvPr/>
        </p:nvSpPr>
        <p:spPr>
          <a:xfrm>
            <a:off x="152400" y="4928056"/>
            <a:ext cx="1285592"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000000"/>
                </a:solidFill>
                <a:latin typeface="Arial"/>
                <a:ea typeface="Arial"/>
                <a:cs typeface="Arial"/>
                <a:sym typeface="Arial"/>
              </a:rPr>
              <a:t>© Tim Spenser, 2023</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p39"/>
          <p:cNvPicPr preferRelativeResize="0"/>
          <p:nvPr/>
        </p:nvPicPr>
        <p:blipFill rotWithShape="1">
          <a:blip r:embed="rId3">
            <a:alphaModFix/>
          </a:blip>
          <a:srcRect/>
          <a:stretch/>
        </p:blipFill>
        <p:spPr>
          <a:xfrm>
            <a:off x="231648" y="908303"/>
            <a:ext cx="3175068" cy="3015996"/>
          </a:xfrm>
          <a:prstGeom prst="rect">
            <a:avLst/>
          </a:prstGeom>
          <a:noFill/>
          <a:ln>
            <a:noFill/>
          </a:ln>
        </p:spPr>
      </p:pic>
      <p:pic>
        <p:nvPicPr>
          <p:cNvPr id="409" name="Google Shape;409;p39"/>
          <p:cNvPicPr preferRelativeResize="0"/>
          <p:nvPr/>
        </p:nvPicPr>
        <p:blipFill rotWithShape="1">
          <a:blip r:embed="rId4">
            <a:alphaModFix/>
          </a:blip>
          <a:srcRect/>
          <a:stretch/>
        </p:blipFill>
        <p:spPr>
          <a:xfrm>
            <a:off x="6016752" y="1014982"/>
            <a:ext cx="3207141" cy="2802637"/>
          </a:xfrm>
          <a:prstGeom prst="rect">
            <a:avLst/>
          </a:prstGeom>
          <a:noFill/>
          <a:ln>
            <a:noFill/>
          </a:ln>
        </p:spPr>
      </p:pic>
      <p:sp>
        <p:nvSpPr>
          <p:cNvPr id="410" name="Google Shape;410;p39"/>
          <p:cNvSpPr txBox="1"/>
          <p:nvPr/>
        </p:nvSpPr>
        <p:spPr>
          <a:xfrm>
            <a:off x="2286000" y="1755185"/>
            <a:ext cx="4572000" cy="1831976"/>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Trust </a:t>
            </a:r>
            <a:endParaRPr/>
          </a:p>
          <a:p>
            <a:pPr marL="0" marR="0" lvl="0" indent="0" algn="ctr" rtl="0">
              <a:lnSpc>
                <a:spcPct val="115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Consensuality </a:t>
            </a:r>
            <a:endParaRPr/>
          </a:p>
          <a:p>
            <a:pPr marL="0" marR="0" lvl="0" indent="0" algn="ctr" rtl="0">
              <a:lnSpc>
                <a:spcPct val="115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Transparency </a:t>
            </a:r>
            <a:endParaRPr/>
          </a:p>
          <a:p>
            <a:pPr marL="0" marR="0" lvl="0" indent="0" algn="ctr" rtl="0">
              <a:lnSpc>
                <a:spcPct val="115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Reciprocity</a:t>
            </a:r>
            <a:endParaRPr/>
          </a:p>
          <a:p>
            <a:pPr marL="0" marR="0" lvl="0" indent="0" algn="ctr" rtl="0">
              <a:lnSpc>
                <a:spcPct val="115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Accountability</a:t>
            </a:r>
            <a:endParaRPr/>
          </a:p>
        </p:txBody>
      </p:sp>
      <p:cxnSp>
        <p:nvCxnSpPr>
          <p:cNvPr id="411" name="Google Shape;411;p39"/>
          <p:cNvCxnSpPr>
            <a:stCxn id="410" idx="0"/>
          </p:cNvCxnSpPr>
          <p:nvPr/>
        </p:nvCxnSpPr>
        <p:spPr>
          <a:xfrm rot="10800000">
            <a:off x="4572000" y="670685"/>
            <a:ext cx="0" cy="1084500"/>
          </a:xfrm>
          <a:prstGeom prst="straightConnector1">
            <a:avLst/>
          </a:prstGeom>
          <a:noFill/>
          <a:ln w="9525" cap="flat" cmpd="sng">
            <a:solidFill>
              <a:srgbClr val="FDA739"/>
            </a:solidFill>
            <a:prstDash val="dash"/>
            <a:round/>
            <a:headEnd type="none" w="sm" len="sm"/>
            <a:tailEnd type="none" w="sm" len="sm"/>
          </a:ln>
        </p:spPr>
      </p:cxnSp>
      <p:cxnSp>
        <p:nvCxnSpPr>
          <p:cNvPr id="412" name="Google Shape;412;p39"/>
          <p:cNvCxnSpPr/>
          <p:nvPr/>
        </p:nvCxnSpPr>
        <p:spPr>
          <a:xfrm rot="10800000">
            <a:off x="4572000" y="3587161"/>
            <a:ext cx="0" cy="588599"/>
          </a:xfrm>
          <a:prstGeom prst="straightConnector1">
            <a:avLst/>
          </a:prstGeom>
          <a:noFill/>
          <a:ln w="9525" cap="flat" cmpd="sng">
            <a:solidFill>
              <a:srgbClr val="FDA739"/>
            </a:solidFill>
            <a:prstDash val="dash"/>
            <a:round/>
            <a:headEnd type="none" w="sm" len="sm"/>
            <a:tailEnd type="none" w="sm" len="sm"/>
          </a:ln>
        </p:spPr>
      </p:cxnSp>
      <p:cxnSp>
        <p:nvCxnSpPr>
          <p:cNvPr id="413" name="Google Shape;413;p39"/>
          <p:cNvCxnSpPr/>
          <p:nvPr/>
        </p:nvCxnSpPr>
        <p:spPr>
          <a:xfrm rot="10800000">
            <a:off x="4572000" y="670560"/>
            <a:ext cx="2840736" cy="0"/>
          </a:xfrm>
          <a:prstGeom prst="straightConnector1">
            <a:avLst/>
          </a:prstGeom>
          <a:noFill/>
          <a:ln w="9525" cap="flat" cmpd="sng">
            <a:solidFill>
              <a:srgbClr val="FDA739"/>
            </a:solidFill>
            <a:prstDash val="dash"/>
            <a:round/>
            <a:headEnd type="none" w="sm" len="sm"/>
            <a:tailEnd type="none" w="sm" len="sm"/>
          </a:ln>
        </p:spPr>
      </p:cxnSp>
      <p:cxnSp>
        <p:nvCxnSpPr>
          <p:cNvPr id="414" name="Google Shape;414;p39"/>
          <p:cNvCxnSpPr/>
          <p:nvPr/>
        </p:nvCxnSpPr>
        <p:spPr>
          <a:xfrm rot="10800000">
            <a:off x="1731264" y="4175760"/>
            <a:ext cx="2840736" cy="0"/>
          </a:xfrm>
          <a:prstGeom prst="straightConnector1">
            <a:avLst/>
          </a:prstGeom>
          <a:noFill/>
          <a:ln w="9525" cap="flat" cmpd="sng">
            <a:solidFill>
              <a:srgbClr val="FDA739"/>
            </a:solidFill>
            <a:prstDash val="dash"/>
            <a:round/>
            <a:headEnd type="none" w="sm" len="sm"/>
            <a:tailEnd type="none" w="sm" len="sm"/>
          </a:ln>
        </p:spPr>
      </p:cxnSp>
      <p:sp>
        <p:nvSpPr>
          <p:cNvPr id="415" name="Google Shape;415;p39"/>
          <p:cNvSpPr txBox="1"/>
          <p:nvPr/>
        </p:nvSpPr>
        <p:spPr>
          <a:xfrm>
            <a:off x="152400" y="4928056"/>
            <a:ext cx="1285592"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000000"/>
                </a:solidFill>
                <a:latin typeface="Arial"/>
                <a:ea typeface="Arial"/>
                <a:cs typeface="Arial"/>
                <a:sym typeface="Arial"/>
              </a:rPr>
              <a:t>© Tim Spenser, 2023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4" descr="691,200+ Ocean Top Down Stock Photos, Pictures &amp; Royalty-Free Images -  iStock | Ocean above, Ocean texture, Waves"/>
          <p:cNvPicPr preferRelativeResize="0"/>
          <p:nvPr/>
        </p:nvPicPr>
        <p:blipFill rotWithShape="1">
          <a:blip r:embed="rId3">
            <a:alphaModFix/>
          </a:blip>
          <a:srcRect t="176" b="13463"/>
          <a:stretch/>
        </p:blipFill>
        <p:spPr>
          <a:xfrm>
            <a:off x="-38400" y="-143123"/>
            <a:ext cx="9182400" cy="5286624"/>
          </a:xfrm>
          <a:prstGeom prst="rect">
            <a:avLst/>
          </a:prstGeom>
          <a:noFill/>
          <a:ln>
            <a:noFill/>
          </a:ln>
        </p:spPr>
      </p:pic>
      <p:pic>
        <p:nvPicPr>
          <p:cNvPr id="80" name="Google Shape;80;p4" descr="691,200+ Ocean Top Down Stock Photos, Pictures &amp; Royalty-Free Images -  iStock | Ocean above, Ocean texture, Waves"/>
          <p:cNvPicPr preferRelativeResize="0"/>
          <p:nvPr/>
        </p:nvPicPr>
        <p:blipFill rotWithShape="1">
          <a:blip r:embed="rId4">
            <a:alphaModFix/>
          </a:blip>
          <a:srcRect t="176" b="13463"/>
          <a:stretch/>
        </p:blipFill>
        <p:spPr>
          <a:xfrm>
            <a:off x="-38400" y="-143124"/>
            <a:ext cx="9182400" cy="5286624"/>
          </a:xfrm>
          <a:prstGeom prst="rect">
            <a:avLst/>
          </a:prstGeom>
          <a:noFill/>
          <a:ln>
            <a:noFill/>
          </a:ln>
        </p:spPr>
      </p:pic>
      <p:sp>
        <p:nvSpPr>
          <p:cNvPr id="81" name="Google Shape;81;p4"/>
          <p:cNvSpPr/>
          <p:nvPr/>
        </p:nvSpPr>
        <p:spPr>
          <a:xfrm>
            <a:off x="270610" y="1417588"/>
            <a:ext cx="8564380" cy="230832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2400" b="1" i="0" u="none" strike="noStrike" cap="none">
                <a:solidFill>
                  <a:schemeClr val="lt1"/>
                </a:solidFill>
                <a:latin typeface="Arial"/>
                <a:ea typeface="Arial"/>
                <a:cs typeface="Arial"/>
                <a:sym typeface="Arial"/>
              </a:rPr>
              <a:t>Water is fluid, soft, and yielding. But water will wear away rock, which is rigid and cannot yield. As a rule, whatever is fluid, soft and yielding will overcome whatever is rigid and hard. This is another paradox: what is soft is strong</a:t>
            </a:r>
            <a:endParaRPr/>
          </a:p>
          <a:p>
            <a:pPr marL="0" marR="0" lvl="0" indent="0" algn="r" rtl="0">
              <a:lnSpc>
                <a:spcPct val="100000"/>
              </a:lnSpc>
              <a:spcBef>
                <a:spcPts val="0"/>
              </a:spcBef>
              <a:spcAft>
                <a:spcPts val="0"/>
              </a:spcAft>
              <a:buNone/>
            </a:pPr>
            <a:endParaRPr sz="2400" b="1" i="0" u="none" strike="noStrike" cap="none">
              <a:solidFill>
                <a:schemeClr val="lt1"/>
              </a:solidFill>
              <a:latin typeface="Arial"/>
              <a:ea typeface="Arial"/>
              <a:cs typeface="Arial"/>
              <a:sym typeface="Arial"/>
            </a:endParaRPr>
          </a:p>
          <a:p>
            <a:pPr marL="0" marR="0" lvl="0" indent="0" algn="r" rtl="0">
              <a:lnSpc>
                <a:spcPct val="100000"/>
              </a:lnSpc>
              <a:spcBef>
                <a:spcPts val="0"/>
              </a:spcBef>
              <a:spcAft>
                <a:spcPts val="0"/>
              </a:spcAft>
              <a:buNone/>
            </a:pPr>
            <a:r>
              <a:rPr lang="en-US" sz="2400" b="0" i="0" u="none" strike="noStrike" cap="none">
                <a:solidFill>
                  <a:schemeClr val="lt1"/>
                </a:solidFill>
                <a:latin typeface="Arial"/>
                <a:ea typeface="Arial"/>
                <a:cs typeface="Arial"/>
                <a:sym typeface="Arial"/>
              </a:rPr>
              <a:t>- Lao Tzu</a:t>
            </a:r>
            <a:endParaRPr sz="2400" b="0" i="0" u="none" strike="noStrike" cap="none">
              <a:solidFill>
                <a:schemeClr val="lt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0" descr="691,200+ Ocean Top Down Stock Photos, Pictures &amp; Royalty-Free Images -  iStock | Ocean above, Ocean texture, Waves"/>
          <p:cNvPicPr preferRelativeResize="0"/>
          <p:nvPr/>
        </p:nvPicPr>
        <p:blipFill rotWithShape="1">
          <a:blip r:embed="rId3">
            <a:alphaModFix/>
          </a:blip>
          <a:srcRect/>
          <a:stretch/>
        </p:blipFill>
        <p:spPr>
          <a:xfrm>
            <a:off x="-19200" y="0"/>
            <a:ext cx="9182400" cy="6121600"/>
          </a:xfrm>
          <a:prstGeom prst="rect">
            <a:avLst/>
          </a:prstGeom>
          <a:noFill/>
          <a:ln>
            <a:noFill/>
          </a:ln>
        </p:spPr>
      </p:pic>
      <p:sp>
        <p:nvSpPr>
          <p:cNvPr id="421" name="Google Shape;421;p40"/>
          <p:cNvSpPr txBox="1"/>
          <p:nvPr/>
        </p:nvSpPr>
        <p:spPr>
          <a:xfrm>
            <a:off x="2306600" y="1114895"/>
            <a:ext cx="1722659"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Directions</a:t>
            </a:r>
            <a:endParaRPr sz="2400" b="0" i="0" u="none" strike="noStrike" cap="none">
              <a:solidFill>
                <a:schemeClr val="lt1"/>
              </a:solidFill>
              <a:latin typeface="Arial"/>
              <a:ea typeface="Arial"/>
              <a:cs typeface="Arial"/>
              <a:sym typeface="Arial"/>
            </a:endParaRPr>
          </a:p>
        </p:txBody>
      </p:sp>
      <p:sp>
        <p:nvSpPr>
          <p:cNvPr id="422" name="Google Shape;422;p40"/>
          <p:cNvSpPr txBox="1"/>
          <p:nvPr/>
        </p:nvSpPr>
        <p:spPr>
          <a:xfrm>
            <a:off x="3338003" y="1488997"/>
            <a:ext cx="3735323" cy="203129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 Influences</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 Personal Engagement</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 Framing</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 Modeling Knowledge</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 Innovative Practices</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 </a:t>
            </a:r>
            <a:r>
              <a:rPr lang="en-US" sz="2000" b="0" i="0" u="none" strike="noStrike" cap="none">
                <a:solidFill>
                  <a:schemeClr val="accent4"/>
                </a:solidFill>
                <a:latin typeface="Arial"/>
                <a:ea typeface="Arial"/>
                <a:cs typeface="Arial"/>
                <a:sym typeface="Arial"/>
              </a:rPr>
              <a:t>Next Generations</a:t>
            </a:r>
            <a:endParaRPr sz="2000" b="0" i="0" u="none" strike="noStrike" cap="none">
              <a:solidFill>
                <a:schemeClr val="accent4"/>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p41" descr="Total Hydrology Planning: Using Water to Drive Community Design | NAHB Now  | The News Blog of the National Association of Home Builders"/>
          <p:cNvPicPr preferRelativeResize="0"/>
          <p:nvPr/>
        </p:nvPicPr>
        <p:blipFill rotWithShape="1">
          <a:blip r:embed="rId3">
            <a:alphaModFix/>
          </a:blip>
          <a:srcRect l="12500" t="2023" r="5000" b="30000"/>
          <a:stretch/>
        </p:blipFill>
        <p:spPr>
          <a:xfrm>
            <a:off x="0" y="2300007"/>
            <a:ext cx="9144000" cy="4237960"/>
          </a:xfrm>
          <a:prstGeom prst="rect">
            <a:avLst/>
          </a:prstGeom>
          <a:noFill/>
          <a:ln>
            <a:noFill/>
          </a:ln>
        </p:spPr>
      </p:pic>
      <p:pic>
        <p:nvPicPr>
          <p:cNvPr id="428" name="Google Shape;428;p41"/>
          <p:cNvPicPr preferRelativeResize="0"/>
          <p:nvPr/>
        </p:nvPicPr>
        <p:blipFill rotWithShape="1">
          <a:blip r:embed="rId4">
            <a:alphaModFix/>
          </a:blip>
          <a:srcRect/>
          <a:stretch/>
        </p:blipFill>
        <p:spPr>
          <a:xfrm>
            <a:off x="0" y="0"/>
            <a:ext cx="4924584" cy="1635543"/>
          </a:xfrm>
          <a:prstGeom prst="rect">
            <a:avLst/>
          </a:prstGeom>
          <a:noFill/>
          <a:ln>
            <a:noFill/>
          </a:ln>
        </p:spPr>
      </p:pic>
      <p:pic>
        <p:nvPicPr>
          <p:cNvPr id="429" name="Google Shape;429;p41"/>
          <p:cNvPicPr preferRelativeResize="0"/>
          <p:nvPr/>
        </p:nvPicPr>
        <p:blipFill rotWithShape="1">
          <a:blip r:embed="rId5">
            <a:alphaModFix/>
          </a:blip>
          <a:srcRect/>
          <a:stretch/>
        </p:blipFill>
        <p:spPr>
          <a:xfrm>
            <a:off x="4900200" y="0"/>
            <a:ext cx="4361447" cy="1635543"/>
          </a:xfrm>
          <a:prstGeom prst="rect">
            <a:avLst/>
          </a:prstGeom>
          <a:noFill/>
          <a:ln>
            <a:noFill/>
          </a:ln>
        </p:spPr>
      </p:pic>
      <p:sp>
        <p:nvSpPr>
          <p:cNvPr id="430" name="Google Shape;430;p41"/>
          <p:cNvSpPr txBox="1"/>
          <p:nvPr/>
        </p:nvSpPr>
        <p:spPr>
          <a:xfrm>
            <a:off x="-72488" y="1590795"/>
            <a:ext cx="3961736"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000000"/>
                </a:solidFill>
                <a:latin typeface="Arial"/>
                <a:ea typeface="Arial"/>
                <a:cs typeface="Arial"/>
                <a:sym typeface="Arial"/>
              </a:rPr>
              <a:t>© (left to right) Zizheng Cheng, Nick Krittawat, Jeanette Dorner, Katie Beaver</a:t>
            </a:r>
            <a:endParaRPr/>
          </a:p>
        </p:txBody>
      </p:sp>
      <p:sp>
        <p:nvSpPr>
          <p:cNvPr id="431" name="Google Shape;431;p41"/>
          <p:cNvSpPr txBox="1"/>
          <p:nvPr/>
        </p:nvSpPr>
        <p:spPr>
          <a:xfrm>
            <a:off x="523272" y="1907850"/>
            <a:ext cx="8229600" cy="663900"/>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The challenges we face are inter-generational. </a:t>
            </a:r>
            <a:endParaRPr/>
          </a:p>
          <a:p>
            <a:pPr marL="0" marR="0" lvl="0" indent="0" algn="ctr" rtl="0">
              <a:lnSpc>
                <a:spcPct val="115000"/>
              </a:lnSpc>
              <a:spcBef>
                <a:spcPts val="0"/>
              </a:spcBef>
              <a:spcAft>
                <a:spcPts val="0"/>
              </a:spcAft>
              <a:buClr>
                <a:srgbClr val="000000"/>
              </a:buClr>
              <a:buSzPts val="2000"/>
              <a:buFont typeface="Arial"/>
              <a:buNone/>
            </a:pPr>
            <a:r>
              <a:rPr lang="en-US" sz="2000" b="0" i="0" u="none" strike="noStrike" cap="none">
                <a:solidFill>
                  <a:schemeClr val="accent4"/>
                </a:solidFill>
                <a:latin typeface="Arial"/>
                <a:ea typeface="Arial"/>
                <a:cs typeface="Arial"/>
                <a:sym typeface="Arial"/>
              </a:rPr>
              <a:t>Trust - Consensuality – Transparency – Reciprocity – Accountability</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endParaRPr/>
          </a:p>
        </p:txBody>
      </p:sp>
      <p:sp>
        <p:nvSpPr>
          <p:cNvPr id="437" name="Google Shape;437;p4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228600" algn="l" rtl="0">
              <a:lnSpc>
                <a:spcPct val="115000"/>
              </a:lnSpc>
              <a:spcBef>
                <a:spcPts val="0"/>
              </a:spcBef>
              <a:spcAft>
                <a:spcPts val="0"/>
              </a:spcAft>
              <a:buSzPts val="1800"/>
              <a:buNone/>
            </a:pPr>
            <a:endParaRPr/>
          </a:p>
        </p:txBody>
      </p:sp>
      <p:pic>
        <p:nvPicPr>
          <p:cNvPr id="438" name="Google Shape;438;p42" descr="Resolve fights with family and friends by understanding conflict styles |  CNN"/>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439" name="Google Shape;439;p42"/>
          <p:cNvSpPr txBox="1"/>
          <p:nvPr/>
        </p:nvSpPr>
        <p:spPr>
          <a:xfrm>
            <a:off x="5807969" y="3523924"/>
            <a:ext cx="3218044" cy="17543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1" i="0" u="none" strike="noStrike" cap="none">
                <a:solidFill>
                  <a:schemeClr val="lt1"/>
                </a:solidFill>
                <a:latin typeface="Arial"/>
                <a:ea typeface="Arial"/>
                <a:cs typeface="Arial"/>
                <a:sym typeface="Arial"/>
              </a:rPr>
              <a:t>Be</a:t>
            </a:r>
            <a:endParaRPr/>
          </a:p>
          <a:p>
            <a:pPr marL="0" marR="0" lvl="0" indent="0" algn="l" rtl="0">
              <a:lnSpc>
                <a:spcPct val="100000"/>
              </a:lnSpc>
              <a:spcBef>
                <a:spcPts val="0"/>
              </a:spcBef>
              <a:spcAft>
                <a:spcPts val="0"/>
              </a:spcAft>
              <a:buNone/>
            </a:pPr>
            <a:r>
              <a:rPr lang="en-US" sz="3600" b="1" i="0" u="none" strike="noStrike" cap="none">
                <a:solidFill>
                  <a:schemeClr val="lt1"/>
                </a:solidFill>
                <a:latin typeface="Arial"/>
                <a:ea typeface="Arial"/>
                <a:cs typeface="Arial"/>
                <a:sym typeface="Arial"/>
              </a:rPr>
              <a:t>Collaborative..</a:t>
            </a:r>
            <a:endParaRPr/>
          </a:p>
        </p:txBody>
      </p:sp>
      <p:sp>
        <p:nvSpPr>
          <p:cNvPr id="440" name="Google Shape;440;p42"/>
          <p:cNvSpPr txBox="1"/>
          <p:nvPr/>
        </p:nvSpPr>
        <p:spPr>
          <a:xfrm>
            <a:off x="8155373" y="4912668"/>
            <a:ext cx="726076"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 Medium</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43" descr="River for who? River for all!' Rallying for, and over, the Duwamish | West  Seattle Blog..."/>
          <p:cNvPicPr preferRelativeResize="0"/>
          <p:nvPr/>
        </p:nvPicPr>
        <p:blipFill rotWithShape="1">
          <a:blip r:embed="rId3">
            <a:alphaModFix/>
          </a:blip>
          <a:srcRect/>
          <a:stretch/>
        </p:blipFill>
        <p:spPr>
          <a:xfrm>
            <a:off x="-9441" y="0"/>
            <a:ext cx="9153441" cy="6233112"/>
          </a:xfrm>
          <a:prstGeom prst="rect">
            <a:avLst/>
          </a:prstGeom>
          <a:noFill/>
          <a:ln>
            <a:noFill/>
          </a:ln>
        </p:spPr>
      </p:pic>
      <p:sp>
        <p:nvSpPr>
          <p:cNvPr id="446" name="Google Shape;446;p43"/>
          <p:cNvSpPr txBox="1"/>
          <p:nvPr/>
        </p:nvSpPr>
        <p:spPr>
          <a:xfrm>
            <a:off x="5807969" y="3523924"/>
            <a:ext cx="3218044"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1" i="0" u="none" strike="noStrike" cap="none">
                <a:solidFill>
                  <a:schemeClr val="lt1"/>
                </a:solidFill>
                <a:latin typeface="Arial"/>
                <a:ea typeface="Arial"/>
                <a:cs typeface="Arial"/>
                <a:sym typeface="Arial"/>
              </a:rPr>
              <a:t>Be</a:t>
            </a:r>
            <a:endParaRPr/>
          </a:p>
          <a:p>
            <a:pPr marL="0" marR="0" lvl="0" indent="0" algn="l" rtl="0">
              <a:lnSpc>
                <a:spcPct val="100000"/>
              </a:lnSpc>
              <a:spcBef>
                <a:spcPts val="0"/>
              </a:spcBef>
              <a:spcAft>
                <a:spcPts val="0"/>
              </a:spcAft>
              <a:buNone/>
            </a:pPr>
            <a:r>
              <a:rPr lang="en-US" sz="3600" b="1" i="0" u="none" strike="noStrike" cap="none">
                <a:solidFill>
                  <a:schemeClr val="lt1"/>
                </a:solidFill>
                <a:latin typeface="Arial"/>
                <a:ea typeface="Arial"/>
                <a:cs typeface="Arial"/>
                <a:sym typeface="Arial"/>
              </a:rPr>
              <a:t>Gracious.</a:t>
            </a:r>
            <a:endParaRPr/>
          </a:p>
        </p:txBody>
      </p:sp>
      <p:sp>
        <p:nvSpPr>
          <p:cNvPr id="447" name="Google Shape;447;p43"/>
          <p:cNvSpPr txBox="1"/>
          <p:nvPr/>
        </p:nvSpPr>
        <p:spPr>
          <a:xfrm>
            <a:off x="7639665" y="4912668"/>
            <a:ext cx="1241784"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 West Seattle Blog</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endParaRPr/>
          </a:p>
        </p:txBody>
      </p:sp>
      <p:sp>
        <p:nvSpPr>
          <p:cNvPr id="453" name="Google Shape;453;p4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228600" algn="l" rtl="0">
              <a:lnSpc>
                <a:spcPct val="115000"/>
              </a:lnSpc>
              <a:spcBef>
                <a:spcPts val="0"/>
              </a:spcBef>
              <a:spcAft>
                <a:spcPts val="0"/>
              </a:spcAft>
              <a:buSzPts val="1800"/>
              <a:buNone/>
            </a:pPr>
            <a:endParaRPr/>
          </a:p>
        </p:txBody>
      </p:sp>
      <p:sp>
        <p:nvSpPr>
          <p:cNvPr id="454" name="Google Shape;454;p44"/>
          <p:cNvSpPr txBox="1"/>
          <p:nvPr/>
        </p:nvSpPr>
        <p:spPr>
          <a:xfrm>
            <a:off x="5807969" y="3523924"/>
            <a:ext cx="3218044" cy="17543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1" i="0" u="none" strike="noStrike" cap="none">
                <a:solidFill>
                  <a:schemeClr val="lt1"/>
                </a:solidFill>
                <a:latin typeface="Arial"/>
                <a:ea typeface="Arial"/>
                <a:cs typeface="Arial"/>
                <a:sym typeface="Arial"/>
              </a:rPr>
              <a:t>Be</a:t>
            </a:r>
            <a:endParaRPr/>
          </a:p>
          <a:p>
            <a:pPr marL="0" marR="0" lvl="0" indent="0" algn="l" rtl="0">
              <a:lnSpc>
                <a:spcPct val="100000"/>
              </a:lnSpc>
              <a:spcBef>
                <a:spcPts val="0"/>
              </a:spcBef>
              <a:spcAft>
                <a:spcPts val="0"/>
              </a:spcAft>
              <a:buNone/>
            </a:pPr>
            <a:r>
              <a:rPr lang="en-US" sz="3600" b="1" i="0" u="none" strike="noStrike" cap="none">
                <a:solidFill>
                  <a:schemeClr val="lt1"/>
                </a:solidFill>
                <a:latin typeface="Arial"/>
                <a:ea typeface="Arial"/>
                <a:cs typeface="Arial"/>
                <a:sym typeface="Arial"/>
              </a:rPr>
              <a:t>Collaborative..</a:t>
            </a:r>
            <a:endParaRPr/>
          </a:p>
        </p:txBody>
      </p:sp>
      <p:sp>
        <p:nvSpPr>
          <p:cNvPr id="455" name="Google Shape;455;p44"/>
          <p:cNvSpPr txBox="1"/>
          <p:nvPr/>
        </p:nvSpPr>
        <p:spPr>
          <a:xfrm>
            <a:off x="8155373" y="4912668"/>
            <a:ext cx="726076"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 Medium</a:t>
            </a:r>
            <a:endParaRPr/>
          </a:p>
        </p:txBody>
      </p:sp>
      <p:pic>
        <p:nvPicPr>
          <p:cNvPr id="456" name="Google Shape;456;p44" descr="Hands Holding Plant or Growth and Development Stock Photo | Adobe Stock"/>
          <p:cNvPicPr preferRelativeResize="0"/>
          <p:nvPr/>
        </p:nvPicPr>
        <p:blipFill rotWithShape="1">
          <a:blip r:embed="rId3">
            <a:alphaModFix/>
          </a:blip>
          <a:srcRect/>
          <a:stretch/>
        </p:blipFill>
        <p:spPr>
          <a:xfrm>
            <a:off x="0" y="-15175"/>
            <a:ext cx="9144000" cy="6062320"/>
          </a:xfrm>
          <a:prstGeom prst="rect">
            <a:avLst/>
          </a:prstGeom>
          <a:noFill/>
          <a:ln>
            <a:noFill/>
          </a:ln>
        </p:spPr>
      </p:pic>
      <p:sp>
        <p:nvSpPr>
          <p:cNvPr id="457" name="Google Shape;457;p44"/>
          <p:cNvSpPr txBox="1"/>
          <p:nvPr/>
        </p:nvSpPr>
        <p:spPr>
          <a:xfrm>
            <a:off x="7297557" y="3577589"/>
            <a:ext cx="178745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1" i="0" u="none" strike="noStrike" cap="none">
                <a:solidFill>
                  <a:schemeClr val="lt1"/>
                </a:solidFill>
                <a:latin typeface="Arial"/>
                <a:ea typeface="Arial"/>
                <a:cs typeface="Arial"/>
                <a:sym typeface="Arial"/>
              </a:rPr>
              <a:t>Be</a:t>
            </a:r>
            <a:endParaRPr/>
          </a:p>
          <a:p>
            <a:pPr marL="0" marR="0" lvl="0" indent="0" algn="l" rtl="0">
              <a:lnSpc>
                <a:spcPct val="100000"/>
              </a:lnSpc>
              <a:spcBef>
                <a:spcPts val="0"/>
              </a:spcBef>
              <a:spcAft>
                <a:spcPts val="0"/>
              </a:spcAft>
              <a:buNone/>
            </a:pPr>
            <a:r>
              <a:rPr lang="en-US" sz="3600" b="1" i="0" u="none" strike="noStrike" cap="none">
                <a:solidFill>
                  <a:schemeClr val="lt1"/>
                </a:solidFill>
                <a:latin typeface="Arial"/>
                <a:ea typeface="Arial"/>
                <a:cs typeface="Arial"/>
                <a:sym typeface="Arial"/>
              </a:rPr>
              <a:t>Kind.</a:t>
            </a:r>
            <a:endParaRPr/>
          </a:p>
        </p:txBody>
      </p:sp>
      <p:sp>
        <p:nvSpPr>
          <p:cNvPr id="458" name="Google Shape;458;p44"/>
          <p:cNvSpPr txBox="1"/>
          <p:nvPr/>
        </p:nvSpPr>
        <p:spPr>
          <a:xfrm>
            <a:off x="8307773" y="5065068"/>
            <a:ext cx="726076"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 Adobe</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45"/>
          <p:cNvSpPr txBox="1"/>
          <p:nvPr/>
        </p:nvSpPr>
        <p:spPr>
          <a:xfrm>
            <a:off x="8155373" y="4912668"/>
            <a:ext cx="726076"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 Medium</a:t>
            </a:r>
            <a:endParaRPr/>
          </a:p>
        </p:txBody>
      </p:sp>
      <p:sp>
        <p:nvSpPr>
          <p:cNvPr id="464" name="Google Shape;464;p45"/>
          <p:cNvSpPr txBox="1"/>
          <p:nvPr/>
        </p:nvSpPr>
        <p:spPr>
          <a:xfrm>
            <a:off x="7508949" y="2915216"/>
            <a:ext cx="2018923"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1" i="0" u="none" strike="noStrike" cap="none">
                <a:solidFill>
                  <a:schemeClr val="lt1"/>
                </a:solidFill>
                <a:latin typeface="Arial"/>
                <a:ea typeface="Arial"/>
                <a:cs typeface="Arial"/>
                <a:sym typeface="Arial"/>
              </a:rPr>
              <a:t>Get Dirty.</a:t>
            </a:r>
            <a:endParaRPr/>
          </a:p>
        </p:txBody>
      </p:sp>
      <p:pic>
        <p:nvPicPr>
          <p:cNvPr id="465" name="Google Shape;465;p45"/>
          <p:cNvPicPr preferRelativeResize="0"/>
          <p:nvPr/>
        </p:nvPicPr>
        <p:blipFill rotWithShape="1">
          <a:blip r:embed="rId3">
            <a:alphaModFix/>
          </a:blip>
          <a:srcRect r="5185"/>
          <a:stretch/>
        </p:blipFill>
        <p:spPr>
          <a:xfrm>
            <a:off x="0" y="1"/>
            <a:ext cx="9144000" cy="5143500"/>
          </a:xfrm>
          <a:prstGeom prst="rect">
            <a:avLst/>
          </a:prstGeom>
          <a:noFill/>
          <a:ln>
            <a:noFill/>
          </a:ln>
        </p:spPr>
      </p:pic>
      <p:sp>
        <p:nvSpPr>
          <p:cNvPr id="466" name="Google Shape;466;p45"/>
          <p:cNvSpPr txBox="1"/>
          <p:nvPr/>
        </p:nvSpPr>
        <p:spPr>
          <a:xfrm>
            <a:off x="7904650" y="4509047"/>
            <a:ext cx="1082033"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 Mikyoung Kim</a:t>
            </a:r>
            <a:endParaRPr/>
          </a:p>
        </p:txBody>
      </p:sp>
      <p:sp>
        <p:nvSpPr>
          <p:cNvPr id="467" name="Google Shape;467;p45"/>
          <p:cNvSpPr txBox="1"/>
          <p:nvPr/>
        </p:nvSpPr>
        <p:spPr>
          <a:xfrm>
            <a:off x="6316812" y="3054467"/>
            <a:ext cx="2827188"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1" i="0" u="none" strike="noStrike" cap="none">
                <a:solidFill>
                  <a:schemeClr val="lt1"/>
                </a:solidFill>
                <a:latin typeface="Arial"/>
                <a:ea typeface="Arial"/>
                <a:cs typeface="Arial"/>
                <a:sym typeface="Arial"/>
              </a:rPr>
              <a:t>Share</a:t>
            </a:r>
            <a:endParaRPr/>
          </a:p>
          <a:p>
            <a:pPr marL="0" marR="0" lvl="0" indent="0" algn="l" rtl="0">
              <a:lnSpc>
                <a:spcPct val="100000"/>
              </a:lnSpc>
              <a:spcBef>
                <a:spcPts val="0"/>
              </a:spcBef>
              <a:spcAft>
                <a:spcPts val="0"/>
              </a:spcAft>
              <a:buNone/>
            </a:pPr>
            <a:r>
              <a:rPr lang="en-US" sz="3600" b="1" i="0" u="none" strike="noStrike" cap="none">
                <a:solidFill>
                  <a:schemeClr val="lt1"/>
                </a:solidFill>
                <a:latin typeface="Arial"/>
                <a:ea typeface="Arial"/>
                <a:cs typeface="Arial"/>
                <a:sym typeface="Arial"/>
              </a:rPr>
              <a:t>Knowledge.</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72" name="Google Shape;472;p46" descr="Dirty Hands, Clean Minds?. The science of soil microbes… | by Nathan Allen  | Mind Cafe | Medium"/>
          <p:cNvPicPr preferRelativeResize="0"/>
          <p:nvPr/>
        </p:nvPicPr>
        <p:blipFill rotWithShape="1">
          <a:blip r:embed="rId3">
            <a:alphaModFix/>
          </a:blip>
          <a:srcRect/>
          <a:stretch/>
        </p:blipFill>
        <p:spPr>
          <a:xfrm>
            <a:off x="0" y="-1"/>
            <a:ext cx="9144000" cy="6108569"/>
          </a:xfrm>
          <a:prstGeom prst="rect">
            <a:avLst/>
          </a:prstGeom>
          <a:noFill/>
          <a:ln>
            <a:noFill/>
          </a:ln>
        </p:spPr>
      </p:pic>
      <p:sp>
        <p:nvSpPr>
          <p:cNvPr id="473" name="Google Shape;473;p46"/>
          <p:cNvSpPr txBox="1"/>
          <p:nvPr/>
        </p:nvSpPr>
        <p:spPr>
          <a:xfrm>
            <a:off x="8155373" y="4912668"/>
            <a:ext cx="726076"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 Medium</a:t>
            </a:r>
            <a:endParaRPr/>
          </a:p>
        </p:txBody>
      </p:sp>
      <p:sp>
        <p:nvSpPr>
          <p:cNvPr id="474" name="Google Shape;474;p46"/>
          <p:cNvSpPr txBox="1"/>
          <p:nvPr/>
        </p:nvSpPr>
        <p:spPr>
          <a:xfrm>
            <a:off x="7508949" y="2915216"/>
            <a:ext cx="2018923"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1" i="0" u="none" strike="noStrike" cap="none">
                <a:solidFill>
                  <a:schemeClr val="lt1"/>
                </a:solidFill>
                <a:latin typeface="Arial"/>
                <a:ea typeface="Arial"/>
                <a:cs typeface="Arial"/>
                <a:sym typeface="Arial"/>
              </a:rPr>
              <a:t>Get Dirty.</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47" descr="New Capitol Hill neighborhood rep got out of the monkey business, into  serving people | CapitolHillSeattle.com"/>
          <p:cNvPicPr preferRelativeResize="0"/>
          <p:nvPr/>
        </p:nvPicPr>
        <p:blipFill rotWithShape="1">
          <a:blip r:embed="rId3">
            <a:alphaModFix/>
          </a:blip>
          <a:srcRect/>
          <a:stretch/>
        </p:blipFill>
        <p:spPr>
          <a:xfrm>
            <a:off x="822960" y="131152"/>
            <a:ext cx="4576627" cy="4625163"/>
          </a:xfrm>
          <a:prstGeom prst="rect">
            <a:avLst/>
          </a:prstGeom>
          <a:noFill/>
          <a:ln>
            <a:noFill/>
          </a:ln>
        </p:spPr>
      </p:pic>
      <p:sp>
        <p:nvSpPr>
          <p:cNvPr id="480" name="Google Shape;480;p47"/>
          <p:cNvSpPr txBox="1"/>
          <p:nvPr/>
        </p:nvSpPr>
        <p:spPr>
          <a:xfrm>
            <a:off x="6656833" y="3018848"/>
            <a:ext cx="2218768"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1" i="0" u="none" strike="noStrike" cap="none">
                <a:solidFill>
                  <a:schemeClr val="dk1"/>
                </a:solidFill>
                <a:latin typeface="Arial"/>
                <a:ea typeface="Arial"/>
                <a:cs typeface="Arial"/>
                <a:sym typeface="Arial"/>
              </a:rPr>
              <a:t>Hold Humor.</a:t>
            </a:r>
            <a:endParaRPr/>
          </a:p>
        </p:txBody>
      </p:sp>
      <p:sp>
        <p:nvSpPr>
          <p:cNvPr id="481" name="Google Shape;481;p47"/>
          <p:cNvSpPr txBox="1"/>
          <p:nvPr/>
        </p:nvSpPr>
        <p:spPr>
          <a:xfrm>
            <a:off x="7485888" y="4912668"/>
            <a:ext cx="1395561"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dk1"/>
                </a:solidFill>
                <a:latin typeface="Arial"/>
                <a:ea typeface="Arial"/>
                <a:cs typeface="Arial"/>
                <a:sym typeface="Arial"/>
              </a:rPr>
              <a:t>© Thomas Whittemore</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endParaRPr/>
          </a:p>
        </p:txBody>
      </p:sp>
      <p:sp>
        <p:nvSpPr>
          <p:cNvPr id="487" name="Google Shape;487;p4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endParaRPr/>
          </a:p>
        </p:txBody>
      </p:sp>
      <p:pic>
        <p:nvPicPr>
          <p:cNvPr id="488" name="Google Shape;488;p48"/>
          <p:cNvPicPr preferRelativeResize="0"/>
          <p:nvPr/>
        </p:nvPicPr>
        <p:blipFill rotWithShape="1">
          <a:blip r:embed="rId3">
            <a:alphaModFix/>
          </a:blip>
          <a:srcRect/>
          <a:stretch/>
        </p:blipFill>
        <p:spPr>
          <a:xfrm>
            <a:off x="0" y="0"/>
            <a:ext cx="9144000" cy="5688419"/>
          </a:xfrm>
          <a:prstGeom prst="rect">
            <a:avLst/>
          </a:prstGeom>
          <a:noFill/>
          <a:ln>
            <a:noFill/>
          </a:ln>
        </p:spPr>
      </p:pic>
      <p:sp>
        <p:nvSpPr>
          <p:cNvPr id="489" name="Google Shape;489;p48"/>
          <p:cNvSpPr txBox="1"/>
          <p:nvPr/>
        </p:nvSpPr>
        <p:spPr>
          <a:xfrm>
            <a:off x="5930875" y="1376162"/>
            <a:ext cx="3057275" cy="64633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3600" b="1" i="0" u="none" strike="noStrike" cap="none">
                <a:solidFill>
                  <a:srgbClr val="EF8600"/>
                </a:solidFill>
                <a:latin typeface="Arial"/>
                <a:ea typeface="Arial"/>
                <a:cs typeface="Arial"/>
                <a:sym typeface="Arial"/>
              </a:rPr>
              <a:t>Thank You.</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5" descr="691,200+ Ocean Top Down Stock Photos, Pictures &amp; Royalty-Free Images -  iStock | Ocean above, Ocean texture, Waves"/>
          <p:cNvPicPr preferRelativeResize="0"/>
          <p:nvPr/>
        </p:nvPicPr>
        <p:blipFill rotWithShape="1">
          <a:blip r:embed="rId3">
            <a:alphaModFix/>
          </a:blip>
          <a:srcRect t="176" b="13463"/>
          <a:stretch/>
        </p:blipFill>
        <p:spPr>
          <a:xfrm>
            <a:off x="-38400" y="-143123"/>
            <a:ext cx="9182400" cy="5286624"/>
          </a:xfrm>
          <a:prstGeom prst="rect">
            <a:avLst/>
          </a:prstGeom>
          <a:noFill/>
          <a:ln>
            <a:noFill/>
          </a:ln>
        </p:spPr>
      </p:pic>
      <p:pic>
        <p:nvPicPr>
          <p:cNvPr id="87" name="Google Shape;87;p5" descr="691,200+ Ocean Top Down Stock Photos, Pictures &amp; Royalty-Free Images -  iStock | Ocean above, Ocean texture, Waves"/>
          <p:cNvPicPr preferRelativeResize="0"/>
          <p:nvPr/>
        </p:nvPicPr>
        <p:blipFill rotWithShape="1">
          <a:blip r:embed="rId4">
            <a:alphaModFix/>
          </a:blip>
          <a:srcRect t="176" b="13463"/>
          <a:stretch/>
        </p:blipFill>
        <p:spPr>
          <a:xfrm>
            <a:off x="-38400" y="-143124"/>
            <a:ext cx="9182400" cy="5286624"/>
          </a:xfrm>
          <a:prstGeom prst="rect">
            <a:avLst/>
          </a:prstGeom>
          <a:noFill/>
          <a:ln>
            <a:noFill/>
          </a:ln>
        </p:spPr>
      </p:pic>
      <p:sp>
        <p:nvSpPr>
          <p:cNvPr id="88" name="Google Shape;88;p5"/>
          <p:cNvSpPr/>
          <p:nvPr/>
        </p:nvSpPr>
        <p:spPr>
          <a:xfrm>
            <a:off x="757887" y="940593"/>
            <a:ext cx="7467600" cy="32623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chemeClr val="lt1"/>
                </a:solidFill>
                <a:latin typeface="Arial"/>
                <a:ea typeface="Arial"/>
                <a:cs typeface="Arial"/>
                <a:sym typeface="Arial"/>
              </a:rPr>
              <a:t>‘The face of the water, in time, became a wonderful book — a book that was a dead language to the uneducated passenger, but which told its mind to me without reserve, delivering its most cherished secrets as clearly as if it uttered them with a voice. And it was not a book to be read once and thrown aside, for it had a new story to tell ever day.’</a:t>
            </a:r>
            <a:endParaRPr/>
          </a:p>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			</a:t>
            </a:r>
            <a:r>
              <a:rPr lang="en-US" sz="2000" b="0" i="0" u="none" strike="noStrike" cap="none">
                <a:solidFill>
                  <a:schemeClr val="lt1"/>
                </a:solidFill>
                <a:latin typeface="Arial"/>
                <a:ea typeface="Arial"/>
                <a:cs typeface="Arial"/>
                <a:sym typeface="Arial"/>
              </a:rPr>
              <a:t>—Mark Twain, </a:t>
            </a:r>
            <a:r>
              <a:rPr lang="en-US" sz="2000" b="0" i="1" u="none" strike="noStrike" cap="none">
                <a:solidFill>
                  <a:schemeClr val="lt1"/>
                </a:solidFill>
                <a:latin typeface="Arial"/>
                <a:ea typeface="Arial"/>
                <a:cs typeface="Arial"/>
                <a:sym typeface="Arial"/>
              </a:rPr>
              <a:t>Life on the Mississippi</a:t>
            </a:r>
            <a:endParaRPr sz="2000" b="0" i="0" u="none" strike="noStrike" cap="non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6" descr="691,200+ Ocean Top Down Stock Photos, Pictures &amp; Royalty-Free Images -  iStock | Ocean above, Ocean texture, Waves"/>
          <p:cNvPicPr preferRelativeResize="0"/>
          <p:nvPr/>
        </p:nvPicPr>
        <p:blipFill rotWithShape="1">
          <a:blip r:embed="rId3">
            <a:alphaModFix/>
          </a:blip>
          <a:srcRect t="176" b="13463"/>
          <a:stretch/>
        </p:blipFill>
        <p:spPr>
          <a:xfrm>
            <a:off x="-38400" y="-143123"/>
            <a:ext cx="9182400" cy="5286624"/>
          </a:xfrm>
          <a:prstGeom prst="rect">
            <a:avLst/>
          </a:prstGeom>
          <a:noFill/>
          <a:ln>
            <a:noFill/>
          </a:ln>
        </p:spPr>
      </p:pic>
      <p:pic>
        <p:nvPicPr>
          <p:cNvPr id="94" name="Google Shape;94;p6" descr="691,200+ Ocean Top Down Stock Photos, Pictures &amp; Royalty-Free Images -  iStock | Ocean above, Ocean texture, Waves"/>
          <p:cNvPicPr preferRelativeResize="0"/>
          <p:nvPr/>
        </p:nvPicPr>
        <p:blipFill rotWithShape="1">
          <a:blip r:embed="rId3">
            <a:alphaModFix/>
          </a:blip>
          <a:srcRect t="176" b="13463"/>
          <a:stretch/>
        </p:blipFill>
        <p:spPr>
          <a:xfrm>
            <a:off x="-38400" y="149839"/>
            <a:ext cx="9182400" cy="5286624"/>
          </a:xfrm>
          <a:prstGeom prst="rect">
            <a:avLst/>
          </a:prstGeom>
          <a:noFill/>
          <a:ln>
            <a:noFill/>
          </a:ln>
        </p:spPr>
      </p:pic>
      <p:sp>
        <p:nvSpPr>
          <p:cNvPr id="95" name="Google Shape;95;p6"/>
          <p:cNvSpPr/>
          <p:nvPr/>
        </p:nvSpPr>
        <p:spPr>
          <a:xfrm>
            <a:off x="757887" y="940593"/>
            <a:ext cx="7467600" cy="35702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chemeClr val="lt1"/>
                </a:solidFill>
                <a:latin typeface="Arial"/>
                <a:ea typeface="Arial"/>
                <a:cs typeface="Arial"/>
                <a:sym typeface="Arial"/>
              </a:rPr>
              <a:t>‘The </a:t>
            </a:r>
            <a:r>
              <a:rPr lang="en-US" sz="2400" b="1" i="0" u="none" strike="noStrike" cap="none">
                <a:solidFill>
                  <a:srgbClr val="FFC000"/>
                </a:solidFill>
                <a:latin typeface="Arial"/>
                <a:ea typeface="Arial"/>
                <a:cs typeface="Arial"/>
                <a:sym typeface="Arial"/>
              </a:rPr>
              <a:t>face</a:t>
            </a:r>
            <a:r>
              <a:rPr lang="en-US" sz="2400" b="1" i="0" u="none" strike="noStrike" cap="none">
                <a:solidFill>
                  <a:schemeClr val="lt1"/>
                </a:solidFill>
                <a:latin typeface="Arial"/>
                <a:ea typeface="Arial"/>
                <a:cs typeface="Arial"/>
                <a:sym typeface="Arial"/>
              </a:rPr>
              <a:t> of the water, in </a:t>
            </a:r>
            <a:r>
              <a:rPr lang="en-US" sz="2400" b="1" i="0" u="none" strike="noStrike" cap="none">
                <a:solidFill>
                  <a:srgbClr val="FFC000"/>
                </a:solidFill>
                <a:latin typeface="Arial"/>
                <a:ea typeface="Arial"/>
                <a:cs typeface="Arial"/>
                <a:sym typeface="Arial"/>
              </a:rPr>
              <a:t>time</a:t>
            </a:r>
            <a:r>
              <a:rPr lang="en-US" sz="2400" b="1" i="0" u="none" strike="noStrike" cap="none">
                <a:solidFill>
                  <a:schemeClr val="lt1"/>
                </a:solidFill>
                <a:latin typeface="Arial"/>
                <a:ea typeface="Arial"/>
                <a:cs typeface="Arial"/>
                <a:sym typeface="Arial"/>
              </a:rPr>
              <a:t>, became a wonderful book — a book that was a dead language to the uneducated passenger, but which told its mind to me without reserve, delivering its most cherished secrets as clearly as if it uttered them with a voice. And it was not a book to be read once and thrown aside, for it had a new story to tell ever day.’</a:t>
            </a:r>
            <a:endParaRPr/>
          </a:p>
          <a:p>
            <a:pPr marL="0" marR="0" lvl="0" indent="0" algn="l" rtl="0">
              <a:lnSpc>
                <a:spcPct val="100000"/>
              </a:lnSpc>
              <a:spcBef>
                <a:spcPts val="0"/>
              </a:spcBef>
              <a:spcAft>
                <a:spcPts val="0"/>
              </a:spcAft>
              <a:buNone/>
            </a:pPr>
            <a:endParaRPr sz="1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US" sz="1400" b="1" i="0" u="none" strike="noStrike" cap="none">
                <a:solidFill>
                  <a:schemeClr val="lt1"/>
                </a:solidFill>
                <a:latin typeface="Arial"/>
                <a:ea typeface="Arial"/>
                <a:cs typeface="Arial"/>
                <a:sym typeface="Arial"/>
              </a:rPr>
              <a:t>			</a:t>
            </a:r>
            <a:r>
              <a:rPr lang="en-US" sz="2000" b="0" i="0" u="none" strike="noStrike" cap="none">
                <a:solidFill>
                  <a:schemeClr val="lt1"/>
                </a:solidFill>
                <a:latin typeface="Arial"/>
                <a:ea typeface="Arial"/>
                <a:cs typeface="Arial"/>
                <a:sym typeface="Arial"/>
              </a:rPr>
              <a:t>—Mark Twain, </a:t>
            </a:r>
            <a:r>
              <a:rPr lang="en-US" sz="2000" b="0" i="1" u="none" strike="noStrike" cap="none">
                <a:solidFill>
                  <a:schemeClr val="lt1"/>
                </a:solidFill>
                <a:latin typeface="Arial"/>
                <a:ea typeface="Arial"/>
                <a:cs typeface="Arial"/>
                <a:sym typeface="Arial"/>
              </a:rPr>
              <a:t>Life on the Mississippi</a:t>
            </a:r>
            <a:endParaRPr sz="2000" b="0" i="0" u="none" strike="noStrike" cap="non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7" descr="691,200+ Ocean Top Down Stock Photos, Pictures &amp; Royalty-Free Images -  iStock | Ocean above, Ocean texture, Waves"/>
          <p:cNvPicPr preferRelativeResize="0"/>
          <p:nvPr/>
        </p:nvPicPr>
        <p:blipFill rotWithShape="1">
          <a:blip r:embed="rId3">
            <a:alphaModFix amt="50000"/>
          </a:blip>
          <a:srcRect t="176" b="13463"/>
          <a:stretch/>
        </p:blipFill>
        <p:spPr>
          <a:xfrm>
            <a:off x="-38400" y="-143124"/>
            <a:ext cx="9182400" cy="5286624"/>
          </a:xfrm>
          <a:prstGeom prst="rect">
            <a:avLst/>
          </a:prstGeom>
          <a:noFill/>
          <a:ln>
            <a:noFill/>
          </a:ln>
        </p:spPr>
      </p:pic>
      <p:pic>
        <p:nvPicPr>
          <p:cNvPr id="101" name="Google Shape;101;p7" descr="1.jpg"/>
          <p:cNvPicPr preferRelativeResize="0"/>
          <p:nvPr/>
        </p:nvPicPr>
        <p:blipFill rotWithShape="1">
          <a:blip r:embed="rId4">
            <a:alphaModFix/>
          </a:blip>
          <a:srcRect/>
          <a:stretch/>
        </p:blipFill>
        <p:spPr>
          <a:xfrm>
            <a:off x="-148551" y="1490368"/>
            <a:ext cx="3336926" cy="1836738"/>
          </a:xfrm>
          <a:prstGeom prst="rect">
            <a:avLst/>
          </a:prstGeom>
          <a:noFill/>
          <a:ln>
            <a:noFill/>
          </a:ln>
        </p:spPr>
      </p:pic>
      <p:pic>
        <p:nvPicPr>
          <p:cNvPr id="102" name="Google Shape;102;p7" descr="2.jpg"/>
          <p:cNvPicPr preferRelativeResize="0"/>
          <p:nvPr/>
        </p:nvPicPr>
        <p:blipFill rotWithShape="1">
          <a:blip r:embed="rId5">
            <a:alphaModFix/>
          </a:blip>
          <a:srcRect/>
          <a:stretch/>
        </p:blipFill>
        <p:spPr>
          <a:xfrm>
            <a:off x="5825344" y="1526747"/>
            <a:ext cx="3322505" cy="1828800"/>
          </a:xfrm>
          <a:prstGeom prst="rect">
            <a:avLst/>
          </a:prstGeom>
          <a:noFill/>
          <a:ln>
            <a:noFill/>
          </a:ln>
        </p:spPr>
      </p:pic>
      <p:grpSp>
        <p:nvGrpSpPr>
          <p:cNvPr id="103" name="Google Shape;103;p7"/>
          <p:cNvGrpSpPr/>
          <p:nvPr/>
        </p:nvGrpSpPr>
        <p:grpSpPr>
          <a:xfrm>
            <a:off x="2893811" y="647016"/>
            <a:ext cx="3080596" cy="3101677"/>
            <a:chOff x="298973" y="-314622"/>
            <a:chExt cx="6052788" cy="7423535"/>
          </a:xfrm>
        </p:grpSpPr>
        <p:cxnSp>
          <p:nvCxnSpPr>
            <p:cNvPr id="104" name="Google Shape;104;p7"/>
            <p:cNvCxnSpPr/>
            <p:nvPr/>
          </p:nvCxnSpPr>
          <p:spPr>
            <a:xfrm>
              <a:off x="3352802" y="-56408"/>
              <a:ext cx="0" cy="7165321"/>
            </a:xfrm>
            <a:prstGeom prst="straightConnector1">
              <a:avLst/>
            </a:prstGeom>
            <a:noFill/>
            <a:ln w="28575" cap="flat" cmpd="sng">
              <a:solidFill>
                <a:srgbClr val="3B7FF2"/>
              </a:solidFill>
              <a:prstDash val="dash"/>
              <a:round/>
              <a:headEnd type="none" w="sm" len="sm"/>
              <a:tailEnd type="none" w="sm" len="sm"/>
            </a:ln>
          </p:spPr>
        </p:cxnSp>
        <p:sp>
          <p:nvSpPr>
            <p:cNvPr id="105" name="Google Shape;105;p7"/>
            <p:cNvSpPr txBox="1"/>
            <p:nvPr/>
          </p:nvSpPr>
          <p:spPr>
            <a:xfrm rot="10800000">
              <a:off x="1371600" y="2819400"/>
              <a:ext cx="28405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B2B2B2"/>
                  </a:solidFill>
                  <a:latin typeface="Arial"/>
                  <a:ea typeface="Arial"/>
                  <a:cs typeface="Arial"/>
                  <a:sym typeface="Arial"/>
                </a:rPr>
                <a:t>x</a:t>
              </a:r>
              <a:endParaRPr/>
            </a:p>
          </p:txBody>
        </p:sp>
        <p:sp>
          <p:nvSpPr>
            <p:cNvPr id="106" name="Google Shape;106;p7"/>
            <p:cNvSpPr txBox="1"/>
            <p:nvPr/>
          </p:nvSpPr>
          <p:spPr>
            <a:xfrm>
              <a:off x="1600200" y="3886200"/>
              <a:ext cx="29367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B2B2B2"/>
                  </a:solidFill>
                  <a:latin typeface="Arial"/>
                  <a:ea typeface="Arial"/>
                  <a:cs typeface="Arial"/>
                  <a:sym typeface="Arial"/>
                </a:rPr>
                <a:t>y</a:t>
              </a:r>
              <a:endParaRPr/>
            </a:p>
          </p:txBody>
        </p:sp>
        <p:sp>
          <p:nvSpPr>
            <p:cNvPr id="107" name="Google Shape;107;p7"/>
            <p:cNvSpPr txBox="1"/>
            <p:nvPr/>
          </p:nvSpPr>
          <p:spPr>
            <a:xfrm>
              <a:off x="3325365" y="-314622"/>
              <a:ext cx="27603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B2B2B2"/>
                  </a:solidFill>
                  <a:latin typeface="Arial"/>
                  <a:ea typeface="Arial"/>
                  <a:cs typeface="Arial"/>
                  <a:sym typeface="Arial"/>
                </a:rPr>
                <a:t>z</a:t>
              </a:r>
              <a:endParaRPr/>
            </a:p>
          </p:txBody>
        </p:sp>
        <p:grpSp>
          <p:nvGrpSpPr>
            <p:cNvPr id="108" name="Google Shape;108;p7"/>
            <p:cNvGrpSpPr/>
            <p:nvPr/>
          </p:nvGrpSpPr>
          <p:grpSpPr>
            <a:xfrm rot="-847905">
              <a:off x="405853" y="2281403"/>
              <a:ext cx="5839028" cy="1599277"/>
              <a:chOff x="228600" y="1219198"/>
              <a:chExt cx="4800600" cy="3200400"/>
            </a:xfrm>
          </p:grpSpPr>
          <p:cxnSp>
            <p:nvCxnSpPr>
              <p:cNvPr id="109" name="Google Shape;109;p7"/>
              <p:cNvCxnSpPr/>
              <p:nvPr/>
            </p:nvCxnSpPr>
            <p:spPr>
              <a:xfrm flipH="1">
                <a:off x="1295400" y="1904998"/>
                <a:ext cx="2667000" cy="1828800"/>
              </a:xfrm>
              <a:prstGeom prst="straightConnector1">
                <a:avLst/>
              </a:prstGeom>
              <a:noFill/>
              <a:ln w="19050" cap="flat" cmpd="sng">
                <a:solidFill>
                  <a:srgbClr val="3B7FF2"/>
                </a:solidFill>
                <a:prstDash val="solid"/>
                <a:round/>
                <a:headEnd type="none" w="sm" len="sm"/>
                <a:tailEnd type="none" w="sm" len="sm"/>
              </a:ln>
            </p:spPr>
          </p:cxnSp>
          <p:cxnSp>
            <p:nvCxnSpPr>
              <p:cNvPr id="110" name="Google Shape;110;p7"/>
              <p:cNvCxnSpPr/>
              <p:nvPr/>
            </p:nvCxnSpPr>
            <p:spPr>
              <a:xfrm>
                <a:off x="1295400" y="1904998"/>
                <a:ext cx="2667000" cy="1828800"/>
              </a:xfrm>
              <a:prstGeom prst="straightConnector1">
                <a:avLst/>
              </a:prstGeom>
              <a:noFill/>
              <a:ln w="19050" cap="flat" cmpd="sng">
                <a:solidFill>
                  <a:srgbClr val="3B7FF2"/>
                </a:solidFill>
                <a:prstDash val="solid"/>
                <a:round/>
                <a:headEnd type="none" w="sm" len="sm"/>
                <a:tailEnd type="none" w="sm" len="sm"/>
              </a:ln>
            </p:spPr>
          </p:cxnSp>
          <p:cxnSp>
            <p:nvCxnSpPr>
              <p:cNvPr id="111" name="Google Shape;111;p7"/>
              <p:cNvCxnSpPr/>
              <p:nvPr/>
            </p:nvCxnSpPr>
            <p:spPr>
              <a:xfrm>
                <a:off x="1828800" y="1600198"/>
                <a:ext cx="2667000" cy="1828800"/>
              </a:xfrm>
              <a:prstGeom prst="straightConnector1">
                <a:avLst/>
              </a:prstGeom>
              <a:noFill/>
              <a:ln w="9525" cap="flat" cmpd="sng">
                <a:solidFill>
                  <a:srgbClr val="3B7FF2"/>
                </a:solidFill>
                <a:prstDash val="dot"/>
                <a:round/>
                <a:headEnd type="none" w="sm" len="sm"/>
                <a:tailEnd type="none" w="sm" len="sm"/>
              </a:ln>
            </p:spPr>
          </p:cxnSp>
          <p:cxnSp>
            <p:nvCxnSpPr>
              <p:cNvPr id="112" name="Google Shape;112;p7"/>
              <p:cNvCxnSpPr/>
              <p:nvPr/>
            </p:nvCxnSpPr>
            <p:spPr>
              <a:xfrm flipH="1">
                <a:off x="1828800" y="2285998"/>
                <a:ext cx="2667000" cy="1828800"/>
              </a:xfrm>
              <a:prstGeom prst="straightConnector1">
                <a:avLst/>
              </a:prstGeom>
              <a:noFill/>
              <a:ln w="9525" cap="flat" cmpd="sng">
                <a:solidFill>
                  <a:srgbClr val="3B7FF2"/>
                </a:solidFill>
                <a:prstDash val="dot"/>
                <a:round/>
                <a:headEnd type="none" w="sm" len="sm"/>
                <a:tailEnd type="none" w="sm" len="sm"/>
              </a:ln>
            </p:spPr>
          </p:cxnSp>
          <p:cxnSp>
            <p:nvCxnSpPr>
              <p:cNvPr id="113" name="Google Shape;113;p7"/>
              <p:cNvCxnSpPr/>
              <p:nvPr/>
            </p:nvCxnSpPr>
            <p:spPr>
              <a:xfrm>
                <a:off x="2362200" y="1219198"/>
                <a:ext cx="2667000" cy="1828800"/>
              </a:xfrm>
              <a:prstGeom prst="straightConnector1">
                <a:avLst/>
              </a:prstGeom>
              <a:noFill/>
              <a:ln w="9525" cap="flat" cmpd="sng">
                <a:solidFill>
                  <a:srgbClr val="3B7FF2"/>
                </a:solidFill>
                <a:prstDash val="dot"/>
                <a:round/>
                <a:headEnd type="none" w="sm" len="sm"/>
                <a:tailEnd type="none" w="sm" len="sm"/>
              </a:ln>
            </p:spPr>
          </p:cxnSp>
          <p:cxnSp>
            <p:nvCxnSpPr>
              <p:cNvPr id="114" name="Google Shape;114;p7"/>
              <p:cNvCxnSpPr/>
              <p:nvPr/>
            </p:nvCxnSpPr>
            <p:spPr>
              <a:xfrm>
                <a:off x="381000" y="2590798"/>
                <a:ext cx="2667000" cy="1828800"/>
              </a:xfrm>
              <a:prstGeom prst="straightConnector1">
                <a:avLst/>
              </a:prstGeom>
              <a:noFill/>
              <a:ln w="9525" cap="flat" cmpd="sng">
                <a:solidFill>
                  <a:srgbClr val="3B7FF2"/>
                </a:solidFill>
                <a:prstDash val="dot"/>
                <a:round/>
                <a:headEnd type="none" w="sm" len="sm"/>
                <a:tailEnd type="none" w="sm" len="sm"/>
              </a:ln>
            </p:spPr>
          </p:cxnSp>
          <p:cxnSp>
            <p:nvCxnSpPr>
              <p:cNvPr id="115" name="Google Shape;115;p7"/>
              <p:cNvCxnSpPr/>
              <p:nvPr/>
            </p:nvCxnSpPr>
            <p:spPr>
              <a:xfrm>
                <a:off x="914400" y="2209798"/>
                <a:ext cx="2667000" cy="1828800"/>
              </a:xfrm>
              <a:prstGeom prst="straightConnector1">
                <a:avLst/>
              </a:prstGeom>
              <a:noFill/>
              <a:ln w="9525" cap="flat" cmpd="sng">
                <a:solidFill>
                  <a:srgbClr val="3B7FF2"/>
                </a:solidFill>
                <a:prstDash val="dot"/>
                <a:round/>
                <a:headEnd type="none" w="sm" len="sm"/>
                <a:tailEnd type="none" w="sm" len="sm"/>
              </a:ln>
            </p:spPr>
          </p:cxnSp>
          <p:cxnSp>
            <p:nvCxnSpPr>
              <p:cNvPr id="116" name="Google Shape;116;p7"/>
              <p:cNvCxnSpPr/>
              <p:nvPr/>
            </p:nvCxnSpPr>
            <p:spPr>
              <a:xfrm flipH="1">
                <a:off x="2362200" y="2590798"/>
                <a:ext cx="2667000" cy="1828800"/>
              </a:xfrm>
              <a:prstGeom prst="straightConnector1">
                <a:avLst/>
              </a:prstGeom>
              <a:noFill/>
              <a:ln w="9525" cap="flat" cmpd="sng">
                <a:solidFill>
                  <a:srgbClr val="3B7FF2"/>
                </a:solidFill>
                <a:prstDash val="dot"/>
                <a:round/>
                <a:headEnd type="none" w="sm" len="sm"/>
                <a:tailEnd type="none" w="sm" len="sm"/>
              </a:ln>
            </p:spPr>
          </p:cxnSp>
          <p:cxnSp>
            <p:nvCxnSpPr>
              <p:cNvPr id="117" name="Google Shape;117;p7"/>
              <p:cNvCxnSpPr/>
              <p:nvPr/>
            </p:nvCxnSpPr>
            <p:spPr>
              <a:xfrm flipH="1">
                <a:off x="228600" y="1295398"/>
                <a:ext cx="2667000" cy="1828800"/>
              </a:xfrm>
              <a:prstGeom prst="straightConnector1">
                <a:avLst/>
              </a:prstGeom>
              <a:noFill/>
              <a:ln w="9525" cap="flat" cmpd="sng">
                <a:solidFill>
                  <a:srgbClr val="3B7FF2"/>
                </a:solidFill>
                <a:prstDash val="dot"/>
                <a:round/>
                <a:headEnd type="none" w="sm" len="sm"/>
                <a:tailEnd type="none" w="sm" len="sm"/>
              </a:ln>
            </p:spPr>
          </p:cxnSp>
          <p:cxnSp>
            <p:nvCxnSpPr>
              <p:cNvPr id="118" name="Google Shape;118;p7"/>
              <p:cNvCxnSpPr/>
              <p:nvPr/>
            </p:nvCxnSpPr>
            <p:spPr>
              <a:xfrm flipH="1">
                <a:off x="762000" y="1600198"/>
                <a:ext cx="2667000" cy="1828800"/>
              </a:xfrm>
              <a:prstGeom prst="straightConnector1">
                <a:avLst/>
              </a:prstGeom>
              <a:noFill/>
              <a:ln w="9525" cap="flat" cmpd="sng">
                <a:solidFill>
                  <a:srgbClr val="3B7FF2"/>
                </a:solidFill>
                <a:prstDash val="dot"/>
                <a:round/>
                <a:headEnd type="none" w="sm" len="sm"/>
                <a:tailEnd type="none" w="sm" len="sm"/>
              </a:ln>
            </p:spPr>
          </p:cxnSp>
        </p:grpSp>
      </p:grpSp>
      <p:cxnSp>
        <p:nvCxnSpPr>
          <p:cNvPr id="119" name="Google Shape;119;p7"/>
          <p:cNvCxnSpPr/>
          <p:nvPr/>
        </p:nvCxnSpPr>
        <p:spPr>
          <a:xfrm>
            <a:off x="0" y="3707157"/>
            <a:ext cx="9144000" cy="1588"/>
          </a:xfrm>
          <a:prstGeom prst="straightConnector1">
            <a:avLst/>
          </a:prstGeom>
          <a:noFill/>
          <a:ln w="28575" cap="flat" cmpd="sng">
            <a:solidFill>
              <a:srgbClr val="3B7FF2"/>
            </a:solidFill>
            <a:prstDash val="solid"/>
            <a:round/>
            <a:headEnd type="none" w="sm" len="sm"/>
            <a:tailEnd type="stealth" w="med" len="med"/>
          </a:ln>
        </p:spPr>
      </p:cxnSp>
      <p:sp>
        <p:nvSpPr>
          <p:cNvPr id="120" name="Google Shape;120;p7"/>
          <p:cNvSpPr txBox="1"/>
          <p:nvPr/>
        </p:nvSpPr>
        <p:spPr>
          <a:xfrm>
            <a:off x="4220926" y="3792526"/>
            <a:ext cx="5229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time</a:t>
            </a:r>
            <a:endParaRPr/>
          </a:p>
        </p:txBody>
      </p:sp>
      <p:sp>
        <p:nvSpPr>
          <p:cNvPr id="121" name="Google Shape;121;p7"/>
          <p:cNvSpPr txBox="1"/>
          <p:nvPr/>
        </p:nvSpPr>
        <p:spPr>
          <a:xfrm>
            <a:off x="3841510" y="1467161"/>
            <a:ext cx="66236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space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8"/>
          <p:cNvPicPr preferRelativeResize="0"/>
          <p:nvPr/>
        </p:nvPicPr>
        <p:blipFill rotWithShape="1">
          <a:blip r:embed="rId3">
            <a:alphaModFix/>
          </a:blip>
          <a:srcRect/>
          <a:stretch/>
        </p:blipFill>
        <p:spPr>
          <a:xfrm>
            <a:off x="-132957" y="-143124"/>
            <a:ext cx="9276957" cy="3019835"/>
          </a:xfrm>
          <a:prstGeom prst="rect">
            <a:avLst/>
          </a:prstGeom>
          <a:noFill/>
          <a:ln>
            <a:noFill/>
          </a:ln>
        </p:spPr>
      </p:pic>
      <p:sp>
        <p:nvSpPr>
          <p:cNvPr id="127" name="Google Shape;127;p8"/>
          <p:cNvSpPr txBox="1"/>
          <p:nvPr/>
        </p:nvSpPr>
        <p:spPr>
          <a:xfrm>
            <a:off x="7810854" y="283972"/>
            <a:ext cx="1449760"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Arial"/>
                <a:ea typeface="Arial"/>
                <a:cs typeface="Arial"/>
                <a:sym typeface="Arial"/>
              </a:rPr>
              <a:t>© Mathur and da Cuhna</a:t>
            </a:r>
            <a:endParaRPr sz="900" b="0" i="0" u="none" strike="noStrike" cap="none">
              <a:solidFill>
                <a:srgbClr val="000000"/>
              </a:solidFill>
              <a:latin typeface="Arial"/>
              <a:ea typeface="Arial"/>
              <a:cs typeface="Arial"/>
              <a:sym typeface="Arial"/>
            </a:endParaRPr>
          </a:p>
        </p:txBody>
      </p:sp>
      <p:sp>
        <p:nvSpPr>
          <p:cNvPr id="128" name="Google Shape;128;p8"/>
          <p:cNvSpPr txBox="1"/>
          <p:nvPr/>
        </p:nvSpPr>
        <p:spPr>
          <a:xfrm>
            <a:off x="265471" y="3154354"/>
            <a:ext cx="8878529" cy="31700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chemeClr val="dk1"/>
                </a:solidFill>
                <a:latin typeface="Arial"/>
                <a:ea typeface="Arial"/>
                <a:cs typeface="Arial"/>
                <a:sym typeface="Arial"/>
              </a:rPr>
              <a:t>Reading the complex relationships of a place requires rejecting “thin descriptions” and, instead, </a:t>
            </a:r>
            <a:r>
              <a:rPr lang="en-US" sz="2000" b="1" i="0" u="none" strike="noStrike" cap="none">
                <a:solidFill>
                  <a:schemeClr val="accent4"/>
                </a:solidFill>
                <a:latin typeface="Arial"/>
                <a:ea typeface="Arial"/>
                <a:cs typeface="Arial"/>
                <a:sym typeface="Arial"/>
              </a:rPr>
              <a:t>creating “</a:t>
            </a:r>
            <a:r>
              <a:rPr lang="en-US" sz="2000" b="0" i="1" u="none" strike="noStrike" cap="none">
                <a:solidFill>
                  <a:schemeClr val="accent4"/>
                </a:solidFill>
                <a:latin typeface="Arial"/>
                <a:ea typeface="Arial"/>
                <a:cs typeface="Arial"/>
                <a:sym typeface="Arial"/>
              </a:rPr>
              <a:t>thick descriptions</a:t>
            </a:r>
            <a:r>
              <a:rPr lang="en-US" sz="2000" b="1" i="0" u="none" strike="noStrike" cap="none">
                <a:solidFill>
                  <a:schemeClr val="accent4"/>
                </a:solidFill>
                <a:latin typeface="Arial"/>
                <a:ea typeface="Arial"/>
                <a:cs typeface="Arial"/>
                <a:sym typeface="Arial"/>
              </a:rPr>
              <a:t>” </a:t>
            </a:r>
            <a:r>
              <a:rPr lang="en-US" sz="2000" b="0" i="0" u="none" strike="noStrike" cap="none">
                <a:solidFill>
                  <a:schemeClr val="dk1"/>
                </a:solidFill>
                <a:latin typeface="Arial"/>
                <a:ea typeface="Arial"/>
                <a:cs typeface="Arial"/>
                <a:sym typeface="Arial"/>
              </a:rPr>
              <a:t>that engage a </a:t>
            </a:r>
            <a:r>
              <a:rPr lang="en-US" sz="2000" b="1" i="0" u="none" strike="noStrike" cap="none">
                <a:solidFill>
                  <a:schemeClr val="accent4"/>
                </a:solidFill>
                <a:latin typeface="Arial"/>
                <a:ea typeface="Arial"/>
                <a:cs typeface="Arial"/>
                <a:sym typeface="Arial"/>
              </a:rPr>
              <a:t>“multiplicity of complex conceptual stories, many of them superimposed upon or knotted into one another, which are at once strange, irregular, inexplicit.”</a:t>
            </a:r>
            <a:endParaRPr/>
          </a:p>
          <a:p>
            <a:pPr marL="0" marR="0" lvl="0" indent="0" algn="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 Clifford Geertz</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br>
              <a:rPr lang="en-US" sz="2000" b="0" i="0" u="none" strike="noStrike" cap="none">
                <a:solidFill>
                  <a:schemeClr val="dk1"/>
                </a:solidFill>
                <a:latin typeface="Arial"/>
                <a:ea typeface="Arial"/>
                <a:cs typeface="Arial"/>
                <a:sym typeface="Arial"/>
              </a:rPr>
            </a:b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2000" b="0" i="0" u="none" strike="noStrike" cap="non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9" descr="691,200+ Ocean Top Down Stock Photos, Pictures &amp; Royalty-Free Images -  iStock | Ocean above, Ocean texture, Waves"/>
          <p:cNvPicPr preferRelativeResize="0"/>
          <p:nvPr/>
        </p:nvPicPr>
        <p:blipFill rotWithShape="1">
          <a:blip r:embed="rId3">
            <a:alphaModFix/>
          </a:blip>
          <a:srcRect/>
          <a:stretch/>
        </p:blipFill>
        <p:spPr>
          <a:xfrm>
            <a:off x="-19200" y="0"/>
            <a:ext cx="9182400" cy="6121600"/>
          </a:xfrm>
          <a:prstGeom prst="rect">
            <a:avLst/>
          </a:prstGeom>
          <a:noFill/>
          <a:ln>
            <a:noFill/>
          </a:ln>
        </p:spPr>
      </p:pic>
      <p:sp>
        <p:nvSpPr>
          <p:cNvPr id="134" name="Google Shape;134;p9"/>
          <p:cNvSpPr txBox="1"/>
          <p:nvPr/>
        </p:nvSpPr>
        <p:spPr>
          <a:xfrm>
            <a:off x="2306600" y="1114895"/>
            <a:ext cx="1722659"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Directions</a:t>
            </a:r>
            <a:endParaRPr sz="2400" b="0" i="0" u="none" strike="noStrike" cap="none">
              <a:solidFill>
                <a:schemeClr val="lt1"/>
              </a:solidFill>
              <a:latin typeface="Arial"/>
              <a:ea typeface="Arial"/>
              <a:cs typeface="Arial"/>
              <a:sym typeface="Arial"/>
            </a:endParaRPr>
          </a:p>
        </p:txBody>
      </p:sp>
      <p:sp>
        <p:nvSpPr>
          <p:cNvPr id="135" name="Google Shape;135;p9"/>
          <p:cNvSpPr txBox="1"/>
          <p:nvPr/>
        </p:nvSpPr>
        <p:spPr>
          <a:xfrm>
            <a:off x="3338003" y="1488997"/>
            <a:ext cx="3735323" cy="203129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 Influences</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 </a:t>
            </a:r>
            <a:r>
              <a:rPr lang="en-US" sz="2000" b="0" i="0" u="none" strike="noStrike" cap="none">
                <a:solidFill>
                  <a:schemeClr val="accent4"/>
                </a:solidFill>
                <a:latin typeface="Arial"/>
                <a:ea typeface="Arial"/>
                <a:cs typeface="Arial"/>
                <a:sym typeface="Arial"/>
              </a:rPr>
              <a:t>Personal Engagement</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 Framing</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 Modeling Knowledge</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 Innovative Practices</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 Next Generations</a:t>
            </a:r>
            <a:endParaRPr sz="2000" b="0" i="0" u="none" strike="noStrike" cap="non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4509</Words>
  <Application>Microsoft Macintosh PowerPoint</Application>
  <PresentationFormat>On-screen Show (16:9)</PresentationFormat>
  <Paragraphs>346</Paragraphs>
  <Slides>48</Slides>
  <Notes>48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Arial Rounded</vt:lpstr>
      <vt:lpstr>Arial</vt:lpstr>
      <vt:lpstr>Calibri</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Ken Yocom</cp:lastModifiedBy>
  <cp:revision>1</cp:revision>
  <dcterms:modified xsi:type="dcterms:W3CDTF">2023-06-20T21:27:24Z</dcterms:modified>
</cp:coreProperties>
</file>